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22" r:id="rId3"/>
    <p:sldId id="342" r:id="rId4"/>
    <p:sldId id="343" r:id="rId5"/>
    <p:sldId id="344" r:id="rId6"/>
    <p:sldId id="345" r:id="rId7"/>
    <p:sldId id="349" r:id="rId8"/>
    <p:sldId id="347" r:id="rId9"/>
    <p:sldId id="348" r:id="rId10"/>
    <p:sldId id="332" r:id="rId11"/>
    <p:sldId id="286" r:id="rId12"/>
    <p:sldId id="300" r:id="rId13"/>
    <p:sldId id="298" r:id="rId14"/>
    <p:sldId id="352" r:id="rId15"/>
    <p:sldId id="356" r:id="rId16"/>
    <p:sldId id="357" r:id="rId17"/>
    <p:sldId id="354" r:id="rId18"/>
    <p:sldId id="358" r:id="rId19"/>
    <p:sldId id="258" r:id="rId20"/>
    <p:sldId id="359" r:id="rId21"/>
    <p:sldId id="306" r:id="rId22"/>
    <p:sldId id="318" r:id="rId23"/>
    <p:sldId id="320" r:id="rId24"/>
    <p:sldId id="337" r:id="rId25"/>
    <p:sldId id="309" r:id="rId26"/>
    <p:sldId id="310" r:id="rId27"/>
    <p:sldId id="316" r:id="rId28"/>
    <p:sldId id="341" r:id="rId29"/>
    <p:sldId id="27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3F3F3"/>
    <a:srgbClr val="0065DF"/>
    <a:srgbClr val="8B4FD6"/>
    <a:srgbClr val="3CAF79"/>
    <a:srgbClr val="0060D7"/>
    <a:srgbClr val="FF3300"/>
    <a:srgbClr val="00A9EE"/>
    <a:srgbClr val="183885"/>
    <a:srgbClr val="58C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62917" autoAdjust="0"/>
  </p:normalViewPr>
  <p:slideViewPr>
    <p:cSldViewPr snapToGrid="0">
      <p:cViewPr varScale="1">
        <p:scale>
          <a:sx n="72" d="100"/>
          <a:sy n="72" d="100"/>
        </p:scale>
        <p:origin x="20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7.191.202\Y7000P-WorkSpace\TGV2Output\doc\MeshTGV&#23454;&#39564;&#25968;&#20540;&#35760;&#24405;-revision1-PG21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9973359096261"/>
          <c:y val="3.3064525197482979E-2"/>
          <c:w val="0.86744491616157859"/>
          <c:h val="0.84934194552231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'算法运行时间 (2)'!$A$12</c:f>
              <c:strCache>
                <c:ptCount val="1"/>
                <c:pt idx="0">
                  <c:v>Block (|F|=17.6K)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'算法运行时间 (2)'!$B$11:$H$11</c:f>
              <c:strCache>
                <c:ptCount val="7"/>
                <c:pt idx="0">
                  <c:v>TV</c:v>
                </c:pt>
                <c:pt idx="1">
                  <c:v>HO</c:v>
                </c:pt>
                <c:pt idx="2">
                  <c:v>L0</c:v>
                </c:pt>
                <c:pt idx="3">
                  <c:v>BF</c:v>
                </c:pt>
                <c:pt idx="4">
                  <c:v>NLLR</c:v>
                </c:pt>
                <c:pt idx="5">
                  <c:v>CNR</c:v>
                </c:pt>
                <c:pt idx="6">
                  <c:v>Ours</c:v>
                </c:pt>
              </c:strCache>
            </c:strRef>
          </c:cat>
          <c:val>
            <c:numRef>
              <c:f>'算法运行时间 (2)'!$B$12:$H$12</c:f>
              <c:numCache>
                <c:formatCode>0.00_);[Red]\(0.00\)</c:formatCode>
                <c:ptCount val="7"/>
                <c:pt idx="0">
                  <c:v>1.4419999999999999</c:v>
                </c:pt>
                <c:pt idx="1">
                  <c:v>2.0339999999999998</c:v>
                </c:pt>
                <c:pt idx="2">
                  <c:v>13.29</c:v>
                </c:pt>
                <c:pt idx="3">
                  <c:v>1.069</c:v>
                </c:pt>
                <c:pt idx="4">
                  <c:v>10.4019096</c:v>
                </c:pt>
                <c:pt idx="5">
                  <c:v>0.71325499999999997</c:v>
                </c:pt>
                <c:pt idx="6">
                  <c:v>6.2830000000000004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4-4221-A209-5A20FC161C8F}"/>
            </c:ext>
          </c:extLst>
        </c:ser>
        <c:ser>
          <c:idx val="1"/>
          <c:order val="1"/>
          <c:tx>
            <c:strRef>
              <c:f>'算法运行时间 (2)'!$A$13</c:f>
              <c:strCache>
                <c:ptCount val="1"/>
                <c:pt idx="0">
                  <c:v>Fandisk (|F|=12.9K)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'算法运行时间 (2)'!$B$11:$H$11</c:f>
              <c:strCache>
                <c:ptCount val="7"/>
                <c:pt idx="0">
                  <c:v>TV</c:v>
                </c:pt>
                <c:pt idx="1">
                  <c:v>HO</c:v>
                </c:pt>
                <c:pt idx="2">
                  <c:v>L0</c:v>
                </c:pt>
                <c:pt idx="3">
                  <c:v>BF</c:v>
                </c:pt>
                <c:pt idx="4">
                  <c:v>NLLR</c:v>
                </c:pt>
                <c:pt idx="5">
                  <c:v>CNR</c:v>
                </c:pt>
                <c:pt idx="6">
                  <c:v>Ours</c:v>
                </c:pt>
              </c:strCache>
            </c:strRef>
          </c:cat>
          <c:val>
            <c:numRef>
              <c:f>'算法运行时间 (2)'!$B$13:$H$13</c:f>
              <c:numCache>
                <c:formatCode>0.00_);[Red]\(0.00\)</c:formatCode>
                <c:ptCount val="7"/>
                <c:pt idx="0">
                  <c:v>0.88400000000000001</c:v>
                </c:pt>
                <c:pt idx="1">
                  <c:v>1.875</c:v>
                </c:pt>
                <c:pt idx="2">
                  <c:v>6.7309999999999999</c:v>
                </c:pt>
                <c:pt idx="3">
                  <c:v>0.61199999999999999</c:v>
                </c:pt>
                <c:pt idx="4">
                  <c:v>3.6376938000000001</c:v>
                </c:pt>
                <c:pt idx="5">
                  <c:v>0.55213000000000001</c:v>
                </c:pt>
                <c:pt idx="6">
                  <c:v>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C4-4221-A209-5A20FC161C8F}"/>
            </c:ext>
          </c:extLst>
        </c:ser>
        <c:ser>
          <c:idx val="2"/>
          <c:order val="2"/>
          <c:tx>
            <c:strRef>
              <c:f>'算法运行时间 (2)'!$A$14</c:f>
              <c:strCache>
                <c:ptCount val="1"/>
                <c:pt idx="0">
                  <c:v>Lucy (|F|=298.5K)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'算法运行时间 (2)'!$B$11:$H$11</c:f>
              <c:strCache>
                <c:ptCount val="7"/>
                <c:pt idx="0">
                  <c:v>TV</c:v>
                </c:pt>
                <c:pt idx="1">
                  <c:v>HO</c:v>
                </c:pt>
                <c:pt idx="2">
                  <c:v>L0</c:v>
                </c:pt>
                <c:pt idx="3">
                  <c:v>BF</c:v>
                </c:pt>
                <c:pt idx="4">
                  <c:v>NLLR</c:v>
                </c:pt>
                <c:pt idx="5">
                  <c:v>CNR</c:v>
                </c:pt>
                <c:pt idx="6">
                  <c:v>Ours</c:v>
                </c:pt>
              </c:strCache>
            </c:strRef>
          </c:cat>
          <c:val>
            <c:numRef>
              <c:f>'算法运行时间 (2)'!$B$14:$H$14</c:f>
              <c:numCache>
                <c:formatCode>0.00_);[Red]\(0.00\)</c:formatCode>
                <c:ptCount val="7"/>
                <c:pt idx="0">
                  <c:v>30.890999999999998</c:v>
                </c:pt>
                <c:pt idx="1">
                  <c:v>60.066000000000003</c:v>
                </c:pt>
                <c:pt idx="2">
                  <c:v>87.558000000000007</c:v>
                </c:pt>
                <c:pt idx="3">
                  <c:v>8.8040000000000003</c:v>
                </c:pt>
                <c:pt idx="4">
                  <c:v>67.471999999999994</c:v>
                </c:pt>
                <c:pt idx="5">
                  <c:v>10.483183</c:v>
                </c:pt>
                <c:pt idx="6">
                  <c:v>66.634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C4-4221-A209-5A20FC161C8F}"/>
            </c:ext>
          </c:extLst>
        </c:ser>
        <c:ser>
          <c:idx val="3"/>
          <c:order val="3"/>
          <c:tx>
            <c:strRef>
              <c:f>'算法运行时间 (2)'!$A$15</c:f>
              <c:strCache>
                <c:ptCount val="1"/>
                <c:pt idx="0">
                  <c:v>Gargoyle (|F|=171.1K)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'算法运行时间 (2)'!$B$11:$H$11</c:f>
              <c:strCache>
                <c:ptCount val="7"/>
                <c:pt idx="0">
                  <c:v>TV</c:v>
                </c:pt>
                <c:pt idx="1">
                  <c:v>HO</c:v>
                </c:pt>
                <c:pt idx="2">
                  <c:v>L0</c:v>
                </c:pt>
                <c:pt idx="3">
                  <c:v>BF</c:v>
                </c:pt>
                <c:pt idx="4">
                  <c:v>NLLR</c:v>
                </c:pt>
                <c:pt idx="5">
                  <c:v>CNR</c:v>
                </c:pt>
                <c:pt idx="6">
                  <c:v>Ours</c:v>
                </c:pt>
              </c:strCache>
            </c:strRef>
          </c:cat>
          <c:val>
            <c:numRef>
              <c:f>'算法运行时间 (2)'!$B$15:$H$15</c:f>
              <c:numCache>
                <c:formatCode>0.00_);[Red]\(0.00\)</c:formatCode>
                <c:ptCount val="7"/>
                <c:pt idx="0">
                  <c:v>13.734999999999999</c:v>
                </c:pt>
                <c:pt idx="1">
                  <c:v>20.3</c:v>
                </c:pt>
                <c:pt idx="2">
                  <c:v>55.527999999999999</c:v>
                </c:pt>
                <c:pt idx="3">
                  <c:v>4.6970000000000001</c:v>
                </c:pt>
                <c:pt idx="4">
                  <c:v>30.486999999999998</c:v>
                </c:pt>
                <c:pt idx="5">
                  <c:v>6.5090000000000003</c:v>
                </c:pt>
                <c:pt idx="6">
                  <c:v>49.789000000000001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C4-4221-A209-5A20FC161C8F}"/>
            </c:ext>
          </c:extLst>
        </c:ser>
        <c:ser>
          <c:idx val="4"/>
          <c:order val="4"/>
          <c:tx>
            <c:strRef>
              <c:f>'算法运行时间 (2)'!$A$16</c:f>
              <c:strCache>
                <c:ptCount val="1"/>
                <c:pt idx="0">
                  <c:v>Pyramid (|F|=12.6K)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'算法运行时间 (2)'!$B$11:$H$11</c:f>
              <c:strCache>
                <c:ptCount val="7"/>
                <c:pt idx="0">
                  <c:v>TV</c:v>
                </c:pt>
                <c:pt idx="1">
                  <c:v>HO</c:v>
                </c:pt>
                <c:pt idx="2">
                  <c:v>L0</c:v>
                </c:pt>
                <c:pt idx="3">
                  <c:v>BF</c:v>
                </c:pt>
                <c:pt idx="4">
                  <c:v>NLLR</c:v>
                </c:pt>
                <c:pt idx="5">
                  <c:v>CNR</c:v>
                </c:pt>
                <c:pt idx="6">
                  <c:v>Ours</c:v>
                </c:pt>
              </c:strCache>
            </c:strRef>
          </c:cat>
          <c:val>
            <c:numRef>
              <c:f>'算法运行时间 (2)'!$B$16:$H$16</c:f>
              <c:numCache>
                <c:formatCode>0.00_);[Red]\(0.00\)</c:formatCode>
                <c:ptCount val="7"/>
                <c:pt idx="0">
                  <c:v>1.2809999999999999</c:v>
                </c:pt>
                <c:pt idx="1">
                  <c:v>1.9330000000000001</c:v>
                </c:pt>
                <c:pt idx="2">
                  <c:v>8.0299999999999994</c:v>
                </c:pt>
                <c:pt idx="3">
                  <c:v>0.76500000000000001</c:v>
                </c:pt>
                <c:pt idx="4">
                  <c:v>104.23399999999999</c:v>
                </c:pt>
                <c:pt idx="5">
                  <c:v>0.75677000000000005</c:v>
                </c:pt>
                <c:pt idx="6">
                  <c:v>4.141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4-4221-A209-5A20FC161C8F}"/>
            </c:ext>
          </c:extLst>
        </c:ser>
        <c:ser>
          <c:idx val="5"/>
          <c:order val="5"/>
          <c:tx>
            <c:strRef>
              <c:f>'算法运行时间 (2)'!$A$17</c:f>
              <c:strCache>
                <c:ptCount val="1"/>
                <c:pt idx="0">
                  <c:v>Cone (|F|=61.3K)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'算法运行时间 (2)'!$B$11:$H$11</c:f>
              <c:strCache>
                <c:ptCount val="7"/>
                <c:pt idx="0">
                  <c:v>TV</c:v>
                </c:pt>
                <c:pt idx="1">
                  <c:v>HO</c:v>
                </c:pt>
                <c:pt idx="2">
                  <c:v>L0</c:v>
                </c:pt>
                <c:pt idx="3">
                  <c:v>BF</c:v>
                </c:pt>
                <c:pt idx="4">
                  <c:v>NLLR</c:v>
                </c:pt>
                <c:pt idx="5">
                  <c:v>CNR</c:v>
                </c:pt>
                <c:pt idx="6">
                  <c:v>Ours</c:v>
                </c:pt>
              </c:strCache>
            </c:strRef>
          </c:cat>
          <c:val>
            <c:numRef>
              <c:f>'算法运行时间 (2)'!$B$17:$H$17</c:f>
              <c:numCache>
                <c:formatCode>0.00_);[Red]\(0.00\)</c:formatCode>
                <c:ptCount val="7"/>
                <c:pt idx="0">
                  <c:v>4.476</c:v>
                </c:pt>
                <c:pt idx="1">
                  <c:v>7.907</c:v>
                </c:pt>
                <c:pt idx="2">
                  <c:v>47.667000000000002</c:v>
                </c:pt>
                <c:pt idx="3">
                  <c:v>3.5920000000000001</c:v>
                </c:pt>
                <c:pt idx="4">
                  <c:v>312.75400000000002</c:v>
                </c:pt>
                <c:pt idx="5">
                  <c:v>1.8160000000000001</c:v>
                </c:pt>
                <c:pt idx="6">
                  <c:v>50.085000000000001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C4-4221-A209-5A20FC161C8F}"/>
            </c:ext>
          </c:extLst>
        </c:ser>
        <c:ser>
          <c:idx val="6"/>
          <c:order val="6"/>
          <c:tx>
            <c:strRef>
              <c:f>'算法运行时间 (2)'!$A$18</c:f>
              <c:strCache>
                <c:ptCount val="1"/>
                <c:pt idx="0">
                  <c:v>Boy (|F|=152.2K)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'算法运行时间 (2)'!$B$11:$H$11</c:f>
              <c:strCache>
                <c:ptCount val="7"/>
                <c:pt idx="0">
                  <c:v>TV</c:v>
                </c:pt>
                <c:pt idx="1">
                  <c:v>HO</c:v>
                </c:pt>
                <c:pt idx="2">
                  <c:v>L0</c:v>
                </c:pt>
                <c:pt idx="3">
                  <c:v>BF</c:v>
                </c:pt>
                <c:pt idx="4">
                  <c:v>NLLR</c:v>
                </c:pt>
                <c:pt idx="5">
                  <c:v>CNR</c:v>
                </c:pt>
                <c:pt idx="6">
                  <c:v>Ours</c:v>
                </c:pt>
              </c:strCache>
            </c:strRef>
          </c:cat>
          <c:val>
            <c:numRef>
              <c:f>'算法运行时间 (2)'!$B$18:$H$18</c:f>
              <c:numCache>
                <c:formatCode>0.00_);[Red]\(0.00\)</c:formatCode>
                <c:ptCount val="7"/>
                <c:pt idx="0">
                  <c:v>10.243</c:v>
                </c:pt>
                <c:pt idx="1">
                  <c:v>17.323</c:v>
                </c:pt>
                <c:pt idx="2">
                  <c:v>88.518000000000001</c:v>
                </c:pt>
                <c:pt idx="3">
                  <c:v>12.246</c:v>
                </c:pt>
                <c:pt idx="4">
                  <c:v>409.07900000000001</c:v>
                </c:pt>
                <c:pt idx="5">
                  <c:v>4.9280999999999997</c:v>
                </c:pt>
                <c:pt idx="6">
                  <c:v>85.808999999999997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C4-4221-A209-5A20FC161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8936799"/>
        <c:axId val="828951775"/>
      </c:barChart>
      <c:catAx>
        <c:axId val="82893679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altLang="zh-CN"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8951775"/>
        <c:crosses val="autoZero"/>
        <c:auto val="0"/>
        <c:lblAlgn val="ctr"/>
        <c:lblOffset val="100"/>
        <c:noMultiLvlLbl val="0"/>
      </c:catAx>
      <c:valAx>
        <c:axId val="828951775"/>
        <c:scaling>
          <c:orientation val="minMax"/>
          <c:max val="2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altLang="zh-CN"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8936799"/>
        <c:crosses val="autoZero"/>
        <c:crossBetween val="between"/>
        <c:majorUnit val="30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10638098464317979"/>
          <c:y val="5.3275246361088505E-2"/>
          <c:w val="0.4499627278676922"/>
          <c:h val="0.515476674803363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altLang="zh-CN"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altLang="zh-CN" sz="24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A040A-5630-4FA2-8A99-0B6AF5E7ED7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D69AB-3F58-461F-B31F-66AE1B8255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52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dirty="0">
                <a:ea typeface="ＭＳ Ｐゴシック" panose="020B0600070205080204" pitchFamily="34" charset="-128"/>
              </a:rPr>
              <a:t>Good after everyone, I’m Zheng Liu from China University of Geosciences.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dirty="0">
                <a:ea typeface="ＭＳ Ｐゴシック" panose="020B0600070205080204" pitchFamily="34" charset="-128"/>
              </a:rPr>
              <a:t>I will talk about our work about </a:t>
            </a:r>
            <a:r>
              <a:rPr lang="en-US" altLang="zh-CN" b="1" dirty="0">
                <a:ea typeface="ＭＳ Ｐゴシック" panose="020B0600070205080204" pitchFamily="34" charset="-128"/>
              </a:rPr>
              <a:t>discretization</a:t>
            </a:r>
            <a:r>
              <a:rPr lang="en-US" altLang="zh-CN" dirty="0">
                <a:ea typeface="ＭＳ Ｐゴシック" panose="020B0600070205080204" pitchFamily="34" charset="-128"/>
              </a:rPr>
              <a:t> of total </a:t>
            </a:r>
            <a:r>
              <a:rPr lang="en-US" altLang="zh-CN" b="1" dirty="0">
                <a:ea typeface="ＭＳ Ｐゴシック" panose="020B0600070205080204" pitchFamily="34" charset="-128"/>
              </a:rPr>
              <a:t>generalized</a:t>
            </a:r>
            <a:r>
              <a:rPr lang="en-US" altLang="zh-CN" dirty="0">
                <a:ea typeface="ＭＳ Ｐゴシック" panose="020B0600070205080204" pitchFamily="34" charset="-128"/>
              </a:rPr>
              <a:t> variation over meshes for denoising problem. </a:t>
            </a:r>
            <a:endParaRPr lang="en-US" altLang="zh-CN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69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/>
              <a:t>Although TGV has </a:t>
            </a:r>
            <a:r>
              <a:rPr lang="en-US" altLang="zh-CN" sz="1200" b="0" i="0" u="none" strike="noStrike" baseline="0" dirty="0">
                <a:latin typeface="URWPalladioL-Roma"/>
              </a:rPr>
              <a:t>become one of the most popular regularization technique in image processing,</a:t>
            </a:r>
            <a:r>
              <a:rPr lang="zh-CN" altLang="en-US" sz="1200" b="0" i="0" u="none" strike="noStrike" baseline="0" dirty="0">
                <a:latin typeface="URWPalladioL-Roma"/>
              </a:rPr>
              <a:t> </a:t>
            </a:r>
            <a:r>
              <a:rPr lang="en-US" altLang="zh-CN" sz="1200" b="0" i="0" u="none" strike="noStrike" baseline="0" dirty="0">
                <a:latin typeface="NimbusSanL-Regu"/>
              </a:rPr>
              <a:t>currently there is no existing work that is suitable for applying TGV to triangular meshes.</a:t>
            </a:r>
          </a:p>
          <a:p>
            <a:pPr algn="l"/>
            <a:endParaRPr lang="en-US" altLang="zh-CN" sz="1200" b="0" i="0" u="none" strike="noStrike" baseline="0" dirty="0">
              <a:latin typeface="NimbusSanL-Regu"/>
            </a:endParaRPr>
          </a:p>
          <a:p>
            <a:pPr algn="l"/>
            <a:r>
              <a:rPr lang="en-US" altLang="zh-CN" sz="1200" b="0" i="0" u="none" strike="noStrike" baseline="0" dirty="0">
                <a:latin typeface="NimbusSanL-Regu"/>
              </a:rPr>
              <a:t>In this work, </a:t>
            </a:r>
            <a:r>
              <a:rPr lang="en-US" altLang="zh-CN" sz="1200" b="0" i="0" u="none" strike="noStrike" baseline="0" dirty="0">
                <a:latin typeface="URWPalladioL-Roma"/>
              </a:rPr>
              <a:t>We define necessary discrete operators and further use these operators to apply TGV to meshes. </a:t>
            </a:r>
          </a:p>
          <a:p>
            <a:pPr algn="l"/>
            <a:endParaRPr lang="en-US" altLang="zh-CN" sz="12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200" b="0" i="0" u="none" strike="noStrike" baseline="0" dirty="0">
                <a:latin typeface="URWPalladioL-Roma"/>
              </a:rPr>
              <a:t>Then, We present a normal filter using TGV-based regularization. </a:t>
            </a:r>
          </a:p>
          <a:p>
            <a:pPr algn="l"/>
            <a:endParaRPr lang="en-US" altLang="zh-CN" sz="12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200" b="0" i="0" u="none" strike="noStrike" baseline="0" dirty="0">
                <a:latin typeface="URWPalladioL-Roma"/>
              </a:rPr>
              <a:t>Our method is able to preserve sharp features and recover smooth regions, while preventing unnatural artifacts.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82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the problem is how to calculate gradient u, v and epsilon v over meshes.</a:t>
            </a:r>
          </a:p>
          <a:p>
            <a:endParaRPr lang="en-US" altLang="zh-CN" dirty="0"/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define </a:t>
            </a:r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space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discretize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14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URWPalladioL-Roma"/>
              </a:rPr>
              <a:t>In order to </a:t>
            </a:r>
            <a:r>
              <a:rPr lang="en-US" altLang="zh-CN" sz="1800" b="1" i="0" u="none" strike="noStrike" baseline="0" dirty="0">
                <a:latin typeface="URWPalladioL-Roma"/>
              </a:rPr>
              <a:t>describe</a:t>
            </a:r>
            <a:r>
              <a:rPr lang="en-US" altLang="zh-CN" sz="1800" b="0" i="0" u="none" strike="noStrike" baseline="0" dirty="0">
                <a:latin typeface="URWPalladioL-Roma"/>
              </a:rPr>
              <a:t> face normal field on a mesh </a:t>
            </a:r>
            <a:r>
              <a:rPr lang="en-US" altLang="zh-CN" sz="1800" b="0" i="0" u="none" strike="noStrike" baseline="0" dirty="0">
                <a:latin typeface="CMSY10"/>
              </a:rPr>
              <a:t>M</a:t>
            </a:r>
            <a:r>
              <a:rPr lang="en-US" altLang="zh-CN" sz="1800" b="0" i="0" u="none" strike="noStrike" baseline="0" dirty="0">
                <a:latin typeface="URWPalladioL-Roma"/>
              </a:rPr>
              <a:t>, we introduce the piecewise constant function space U, whose elements are defined at faces.</a:t>
            </a:r>
          </a:p>
          <a:p>
            <a:pPr algn="l"/>
            <a:endParaRPr lang="en-US" altLang="zh-CN" sz="18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800" b="0" i="0" u="none" strike="noStrike" baseline="0" dirty="0">
                <a:latin typeface="URWPalladioL-Roma"/>
              </a:rPr>
              <a:t>In order to further describe function </a:t>
            </a:r>
            <a:r>
              <a:rPr lang="en-US" altLang="zh-CN" sz="1800" b="0" i="0" u="none" strike="noStrike" baseline="0" dirty="0">
                <a:latin typeface="CMMI10"/>
              </a:rPr>
              <a:t>v</a:t>
            </a:r>
            <a:r>
              <a:rPr lang="en-US" altLang="zh-CN" sz="1800" b="0" i="0" u="none" strike="noStrike" baseline="0" dirty="0">
                <a:latin typeface="URWPalladioL-Roma"/>
              </a:rPr>
              <a:t>, we propose the edge function space V, whose elements are defined at edges</a:t>
            </a:r>
            <a:r>
              <a:rPr lang="en-US" altLang="zh-CN" sz="1800" b="0" i="0" u="none" strike="noStrike" baseline="0" dirty="0">
                <a:latin typeface="CMSY10"/>
              </a:rPr>
              <a:t>.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235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zh-CN" sz="1800" b="0" i="0" u="none" strike="noStrike" baseline="0" dirty="0">
                    <a:latin typeface="URWPalladioL-Roma"/>
                  </a:rPr>
                  <a:t>In the discrete case, for each triangle </a:t>
                </a:r>
                <a:r>
                  <a:rPr lang="en-US" altLang="zh-CN" sz="1800" b="0" i="0" u="none" strike="noStrike" baseline="0" dirty="0">
                    <a:latin typeface="CMMI10"/>
                  </a:rPr>
                  <a:t>tau</a:t>
                </a:r>
                <a:r>
                  <a:rPr lang="en-US" altLang="zh-CN" sz="1800" b="0" i="0" u="none" strike="noStrike" baseline="0" dirty="0">
                    <a:latin typeface="URWPalladioL-Roma"/>
                  </a:rPr>
                  <a:t>, there are three first-order differences over the edges along three different directions. </a:t>
                </a:r>
              </a:p>
              <a:p>
                <a:pPr algn="l"/>
                <a:endParaRPr lang="en-US" altLang="zh-CN" sz="1800" b="0" i="0" u="none" strike="noStrike" baseline="0" dirty="0">
                  <a:latin typeface="URWPalladioL-Roma"/>
                </a:endParaRPr>
              </a:p>
              <a:p>
                <a:pPr algn="l"/>
                <a:r>
                  <a:rPr lang="en-US" altLang="zh-CN" sz="1800" b="0" i="0" u="none" strike="noStrike" baseline="0" dirty="0">
                    <a:latin typeface="URWPalladioL-Roma"/>
                  </a:rPr>
                  <a:t>Thus, we can approximate gradient u as follows.</a:t>
                </a:r>
              </a:p>
              <a:p>
                <a:pPr algn="l"/>
                <a:endParaRPr lang="en-US" altLang="zh-CN" sz="1800" b="0" i="0" u="none" strike="noStrike" baseline="0" dirty="0">
                  <a:latin typeface="URWPalladioL-Roma"/>
                </a:endParaRPr>
              </a:p>
              <a:p>
                <a:pPr algn="l"/>
                <a:r>
                  <a:rPr lang="en-US" altLang="zh-CN" sz="1800" b="0" i="0" u="none" strike="noStrike" baseline="0" dirty="0">
                    <a:latin typeface="URWPalladioL-Roma"/>
                  </a:rPr>
                  <a:t>Then, it is natural to denote the second-order gradient u as this.</a:t>
                </a:r>
              </a:p>
              <a:p>
                <a:pPr algn="l"/>
                <a:endParaRPr lang="en-US" altLang="zh-CN" sz="1800" b="0" i="0" u="none" strike="noStrike" baseline="0" dirty="0">
                  <a:latin typeface="URWPalladioL-Roma"/>
                </a:endParaRPr>
              </a:p>
              <a:p>
                <a:pPr algn="l"/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there are </a:t>
                </a:r>
                <a:r>
                  <a:rPr lang="en-US" altLang="zh-CN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three different edges</a:t>
                </a:r>
                <a:r>
                  <a:rPr lang="en-US" altLang="zh-CN" sz="1800" b="0" i="0" u="none" strike="noStrike" baseline="0" dirty="0">
                    <a:latin typeface="URWPalladioL-Roma"/>
                    <a:cs typeface="Times New Roman" panose="02020603050405020304" pitchFamily="18" charset="0"/>
                  </a:rPr>
                  <a:t>, and the gradient v can be defined as following.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zh-CN" sz="1800" b="0" i="0" u="none" strike="noStrike" baseline="0" dirty="0">
                    <a:latin typeface="URWPalladioL-Roma"/>
                  </a:rPr>
                  <a:t>In the discrete case, for each triangle </a:t>
                </a:r>
                <a:r>
                  <a:rPr lang="en-US" altLang="zh-CN" sz="1800" b="0" i="0" u="none" strike="noStrike" baseline="0" dirty="0">
                    <a:latin typeface="CMMI10"/>
                  </a:rPr>
                  <a:t> tau</a:t>
                </a:r>
                <a:r>
                  <a:rPr lang="en-US" altLang="zh-CN" sz="1800" b="0" i="0" u="none" strike="noStrike" baseline="0" dirty="0">
                    <a:latin typeface="URWPalladioL-Roma"/>
                  </a:rPr>
                  <a:t>, there are three first-order differences over the edges along three different directions. Thus, we can approximate the gradient operator of u in triangle tau </a:t>
                </a:r>
                <a:r>
                  <a:rPr lang="en-US" altLang="zh-CN" sz="1800" b="0" i="0" u="none" strike="noStrike" baseline="0" dirty="0">
                    <a:latin typeface="CMMI10"/>
                  </a:rPr>
                  <a:t> </a:t>
                </a:r>
                <a:r>
                  <a:rPr lang="en-US" altLang="zh-CN" sz="1800" b="0" i="0" u="none" strike="noStrike" baseline="0" dirty="0">
                    <a:latin typeface="URWPalladioL-Roma"/>
                  </a:rPr>
                  <a:t>as follows.</a:t>
                </a:r>
              </a:p>
              <a:p>
                <a:pPr algn="l"/>
                <a:r>
                  <a:rPr lang="en-US" altLang="zh-CN" sz="1800" b="0" i="0" u="none" strike="noStrike" baseline="0" dirty="0">
                    <a:latin typeface="URWPalladioL-Roma"/>
                  </a:rPr>
                  <a:t>Then, it is natural to denote the second-order gradient of u as this.</a:t>
                </a:r>
              </a:p>
              <a:p>
                <a:pPr algn="l"/>
                <a:endParaRPr lang="en-US" altLang="zh-CN" sz="1800" b="0" i="0" u="none" strike="noStrike" baseline="0" dirty="0">
                  <a:latin typeface="URWPalladioL-Roma"/>
                </a:endParaRPr>
              </a:p>
              <a:p>
                <a:pPr algn="l"/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there are </a:t>
                </a:r>
                <a:r>
                  <a:rPr lang="en-US" altLang="zh-CN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𝒗</a:t>
                </a:r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three different edges</a:t>
                </a:r>
                <a:r>
                  <a:rPr lang="en-US" altLang="zh-CN" sz="1800" b="0" i="0" u="none" strike="noStrike" baseline="0" dirty="0">
                    <a:latin typeface="URWPalladioL-Roma"/>
                    <a:cs typeface="Times New Roman" panose="02020603050405020304" pitchFamily="18" charset="0"/>
                  </a:rPr>
                  <a:t>, and the gradient of v can be defined as this.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70C4-5042-410E-9E3D-CA70A55301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838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Now, we need to discretize gradient u and second-order gradient u, and gradient v.</a:t>
            </a:r>
          </a:p>
          <a:p>
            <a:endParaRPr lang="en-US" altLang="zh-CN" dirty="0"/>
          </a:p>
          <a:p>
            <a:r>
              <a:rPr lang="en-US" altLang="zh-CN" dirty="0"/>
              <a:t>Moreover, we must consider the relationships between variables u and v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our discretization framework.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70C4-5042-410E-9E3D-CA70A553013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69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Here, we propose first-order difference operator of u to discretize the first-order derivatives of gradient u.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70C4-5042-410E-9E3D-CA70A553013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62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we propose 1-form operator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discretizing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diagonal entries of gradient v.</a:t>
            </a:r>
            <a:endParaRPr lang="zh-CN" altLang="en-US" sz="1200" dirty="0"/>
          </a:p>
          <a:p>
            <a:endParaRPr lang="en-US" altLang="zh-CN" dirty="0"/>
          </a:p>
          <a:p>
            <a:r>
              <a:rPr lang="en-US" altLang="zh-CN" dirty="0"/>
              <a:t>the 1-form operator of v </a:t>
            </a:r>
            <a:r>
              <a:rPr lang="en-US" altLang="zh-CN" b="1" dirty="0"/>
              <a:t>depict</a:t>
            </a:r>
            <a:r>
              <a:rPr lang="en-US" altLang="zh-CN" dirty="0"/>
              <a:t>s the variation of v over the two </a:t>
            </a:r>
            <a:r>
              <a:rPr lang="en-US" altLang="zh-CN" b="1" dirty="0"/>
              <a:t>adjacent</a:t>
            </a:r>
            <a:r>
              <a:rPr lang="en-US" altLang="zh-CN" dirty="0"/>
              <a:t> edges.</a:t>
            </a:r>
          </a:p>
          <a:p>
            <a:endParaRPr lang="en-US" altLang="zh-CN" dirty="0"/>
          </a:p>
          <a:p>
            <a:r>
              <a:rPr lang="en-US" altLang="zh-CN" dirty="0"/>
              <a:t>Moreover, this operator can also </a:t>
            </a:r>
            <a:r>
              <a:rPr lang="en-US" altLang="zh-CN" sz="1800" b="0" i="0" u="none" strike="noStrike" baseline="0" dirty="0">
                <a:latin typeface="URWPalladioL-Roma"/>
              </a:rPr>
              <a:t>be considered as the second-order operator of u in the same direction. </a:t>
            </a:r>
          </a:p>
          <a:p>
            <a:endParaRPr lang="en-US" altLang="zh-CN" sz="1800" b="0" i="0" u="none" strike="noStrike" baseline="0" dirty="0">
              <a:latin typeface="URWPalladioL-Roma"/>
            </a:endParaRPr>
          </a:p>
          <a:p>
            <a:r>
              <a:rPr lang="en-US" altLang="zh-CN" sz="1800" b="0" i="0" u="none" strike="noStrike" baseline="0" dirty="0">
                <a:latin typeface="URWPalladioL-Roma"/>
              </a:rPr>
              <a:t>Thus, the 1-form operator can be used for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discretizing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diagonal entries of gradient v, and  main diagonal entries of  second-order gradient u.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70C4-5042-410E-9E3D-CA70A553013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200" b="0" i="0" u="none" strike="noStrike" baseline="0" dirty="0">
                <a:latin typeface="URWPalladioL-Roma"/>
              </a:rPr>
              <a:t>From this page we can see that, 2-form operator of </a:t>
            </a:r>
            <a:r>
              <a:rPr lang="en-US" altLang="zh-CN" sz="1200" b="0" i="0" u="none" strike="noStrike" baseline="0" dirty="0">
                <a:latin typeface="CMMI10"/>
              </a:rPr>
              <a:t>v </a:t>
            </a:r>
            <a:r>
              <a:rPr lang="en-US" altLang="zh-CN" sz="1200" b="0" i="0" u="none" strike="noStrike" baseline="0" dirty="0">
                <a:latin typeface="URWPalladioL-Roma"/>
              </a:rPr>
              <a:t>describes the sum of variations of </a:t>
            </a:r>
            <a:r>
              <a:rPr lang="en-US" altLang="zh-CN" sz="1200" b="0" i="0" u="none" strike="noStrike" baseline="0" dirty="0">
                <a:latin typeface="CMMI10"/>
              </a:rPr>
              <a:t>v </a:t>
            </a:r>
            <a:r>
              <a:rPr lang="en-US" altLang="zh-CN" sz="1200" b="0" i="0" u="none" strike="noStrike" baseline="0" dirty="0">
                <a:latin typeface="URWPalladioL-Roma"/>
              </a:rPr>
              <a:t>across edges.</a:t>
            </a:r>
          </a:p>
          <a:p>
            <a:pPr algn="l"/>
            <a:endParaRPr lang="en-US" altLang="zh-CN" sz="12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200" b="0" i="0" u="none" strike="noStrike" baseline="0" dirty="0">
                <a:latin typeface="URWPalladioL-Roma"/>
              </a:rPr>
              <a:t>And this operator can also be considered as the second-order operator of </a:t>
            </a:r>
            <a:r>
              <a:rPr lang="en-US" altLang="zh-CN" sz="1200" b="0" i="0" u="none" strike="noStrike" baseline="0" dirty="0">
                <a:latin typeface="CMMI10"/>
              </a:rPr>
              <a:t>u </a:t>
            </a:r>
            <a:r>
              <a:rPr lang="en-US" altLang="zh-CN" sz="1200" b="0" i="0" u="none" strike="noStrike" baseline="0" dirty="0">
                <a:latin typeface="URWPalladioL-Roma"/>
              </a:rPr>
              <a:t>(in different directions). </a:t>
            </a:r>
          </a:p>
          <a:p>
            <a:pPr algn="l"/>
            <a:endParaRPr lang="en-US" altLang="zh-CN" sz="12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200" b="0" i="0" u="none" strike="noStrike" baseline="0" dirty="0">
                <a:latin typeface="URWPalladioL-Roma"/>
              </a:rPr>
              <a:t>In other words, the 2-form operator can be used to </a:t>
            </a:r>
            <a:r>
              <a:rPr lang="en-US" altLang="zh-CN" sz="1200" b="1" i="0" u="none" strike="noStrike" baseline="0" dirty="0">
                <a:latin typeface="URWPalladioL-Roma"/>
              </a:rPr>
              <a:t>depict</a:t>
            </a:r>
            <a:r>
              <a:rPr lang="en-US" altLang="zh-CN" sz="1200" b="0" i="0" u="none" strike="noStrike" baseline="0" dirty="0">
                <a:latin typeface="URWPalladioL-Roma"/>
              </a:rPr>
              <a:t> both first-order derivatives of v</a:t>
            </a:r>
            <a:r>
              <a:rPr lang="en-US" altLang="zh-CN" sz="1200" b="0" i="0" u="none" strike="noStrike" baseline="0" dirty="0">
                <a:latin typeface="CMMI7"/>
              </a:rPr>
              <a:t>, </a:t>
            </a:r>
            <a:r>
              <a:rPr lang="en-US" altLang="zh-CN" sz="1200" b="0" i="0" u="none" strike="noStrike" baseline="0" dirty="0">
                <a:latin typeface="URWPalladioL-Roma"/>
              </a:rPr>
              <a:t>and second-order derivatives of</a:t>
            </a:r>
            <a:r>
              <a:rPr lang="en-US" altLang="zh-CN" sz="1200" b="0" i="0" u="none" strike="noStrike" baseline="0" dirty="0">
                <a:latin typeface="CMMI7"/>
              </a:rPr>
              <a:t> </a:t>
            </a:r>
            <a:r>
              <a:rPr lang="en-US" altLang="zh-CN" sz="1200" b="0" i="0" u="none" strike="noStrike" baseline="0" dirty="0">
                <a:latin typeface="CMMI10"/>
              </a:rPr>
              <a:t>u in different directions</a:t>
            </a:r>
            <a:r>
              <a:rPr lang="en-US" altLang="zh-CN" sz="1200" b="0" i="0" u="none" strike="noStrike" baseline="0" dirty="0">
                <a:latin typeface="URWPalladioL-Roma"/>
              </a:rPr>
              <a:t>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70C4-5042-410E-9E3D-CA70A553013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860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 by using the operators, </a:t>
            </a:r>
            <a:r>
              <a:rPr lang="en-US" altLang="zh-CN" sz="1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can formulate the discretized TGV as following.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155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mesh noise, we propose a TGV-based normal filtering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a noisy mesh, we assume N to be the normal field defined on faces, and v to be a function to represent the discontinuity of the face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normals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7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ＭＳ Ｐゴシック" panose="020B0600070205080204" pitchFamily="34" charset="-128"/>
              </a:rPr>
              <a:t>Mesh denoising is a long standing problem, which has been studied for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Nowadays, </a:t>
            </a:r>
            <a:r>
              <a:rPr lang="en-GB" altLang="zh-CN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3D</a:t>
            </a:r>
            <a:r>
              <a:rPr lang="en-US" altLang="zh-CN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scanning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altLang="zh-CN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commonplace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the </a:t>
            </a:r>
            <a:r>
              <a:rPr lang="en-US" altLang="zh-CN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 development of scanning devices.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even with high-fidelity devices, the corruption of scanned data is inevitable.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noise can not only degrade the visual quality of reconstructed meshes, but also cause errors in the further geometry processing.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782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introducing new variables, we reformulate the TGV normal filtering model as a constrained problem as following.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000" b="0" i="0" u="none" strike="noStrike" baseline="0" dirty="0">
                <a:latin typeface="URWPalladioL-Roma"/>
              </a:rPr>
              <a:t>To solve the above constrained problem, we introduce Lagrange multipliers and </a:t>
            </a:r>
          </a:p>
          <a:p>
            <a:pPr algn="l"/>
            <a:r>
              <a:rPr lang="en-US" altLang="zh-CN" sz="1000" b="0" i="0" u="none" strike="noStrike" baseline="0" dirty="0">
                <a:latin typeface="URWPalladioL-Roma"/>
              </a:rPr>
              <a:t>reformulate the above problem as an augmented </a:t>
            </a:r>
            <a:r>
              <a:rPr lang="en-US" altLang="zh-CN" sz="1000" b="0" i="0" u="none" strike="noStrike" baseline="0" dirty="0" err="1">
                <a:latin typeface="URWPalladioL-Roma"/>
              </a:rPr>
              <a:t>Lagrangian</a:t>
            </a:r>
            <a:r>
              <a:rPr lang="en-US" altLang="zh-CN" sz="1000" b="0" i="0" u="none" strike="noStrike" baseline="0" dirty="0">
                <a:latin typeface="URWPalladioL-Roma"/>
              </a:rPr>
              <a:t> function.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532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200" b="0" i="0" u="none" strike="noStrike" baseline="0" dirty="0">
                <a:latin typeface="URWPalladioL-Roma"/>
              </a:rPr>
              <a:t>Then we apply the variable-splitting technique and iteratively update the 5 different set of variables in alternation.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164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page</a:t>
            </a:r>
            <a:r>
              <a:rPr lang="en-US" altLang="zh-CN" baseline="0" dirty="0"/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the robustness of our method against different levels of noise.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875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also verify the effectiveness of our method on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non-uniform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sampling data.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95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compare our method with the following state-of-the-arts.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we use the average angular difference to measure the normal errors, and the vertex </a:t>
            </a:r>
            <a:r>
              <a:rPr lang="en-US" altLang="zh-CN" dirty="0" err="1"/>
              <a:t>Hausdroff</a:t>
            </a:r>
            <a:r>
              <a:rPr lang="en-US" altLang="zh-CN" dirty="0"/>
              <a:t> distance to measure the vertex deviation.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985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compare results for a CAD mesh containing sharp features and smooth regions.</a:t>
            </a:r>
          </a:p>
          <a:p>
            <a:endParaRPr lang="en-US" altLang="zh-CN" dirty="0"/>
          </a:p>
          <a:p>
            <a:pPr algn="l"/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1491"/>
              </a:rPr>
              <a:t>our method TGV is free from staircase artifacts in smooth regions, which makes it an significant improvement over TV and L0.</a:t>
            </a:r>
          </a:p>
          <a:p>
            <a:pPr algn="l"/>
            <a:endParaRPr lang="en-US" altLang="zh-CN" sz="1800" b="0" i="0" u="none" strike="noStrike" baseline="0" dirty="0">
              <a:solidFill>
                <a:srgbClr val="231F20"/>
              </a:solidFill>
              <a:latin typeface="AdvP1491"/>
            </a:endParaRPr>
          </a:p>
          <a:p>
            <a:pPr algn="l"/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1491"/>
              </a:rPr>
              <a:t>Compared to HO, our method recovers sharp features and flat regions more accurately.</a:t>
            </a:r>
          </a:p>
          <a:p>
            <a:pPr algn="l"/>
            <a:endParaRPr lang="en-US" altLang="zh-CN" sz="1800" b="0" i="0" u="none" strike="noStrike" baseline="0" dirty="0">
              <a:solidFill>
                <a:srgbClr val="231F20"/>
              </a:solidFill>
              <a:latin typeface="AdvP1491"/>
            </a:endParaRPr>
          </a:p>
          <a:p>
            <a:pPr algn="l"/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1491"/>
              </a:rPr>
              <a:t>From the error colormaps, we also can see the </a:t>
            </a:r>
            <a:r>
              <a:rPr lang="en-US" altLang="zh-CN" sz="1800" b="0" i="0" u="none" strike="noStrike" baseline="0" dirty="0" err="1">
                <a:solidFill>
                  <a:srgbClr val="231F20"/>
                </a:solidFill>
                <a:latin typeface="AdvP1491"/>
              </a:rPr>
              <a:t>normals</a:t>
            </a:r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1491"/>
              </a:rPr>
              <a:t> produced by our method are noticeably closer to the ground truth.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174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this page, we compare results for a non-CAD surface with rich features.</a:t>
            </a:r>
          </a:p>
          <a:p>
            <a:endParaRPr lang="en-US" altLang="zh-CN" dirty="0"/>
          </a:p>
          <a:p>
            <a:pPr algn="l"/>
            <a:r>
              <a:rPr lang="en-US" altLang="zh-CN" sz="1800" b="0" i="0" u="none" strike="noStrike" baseline="0" dirty="0">
                <a:latin typeface="URWPalladioL-Roma"/>
              </a:rPr>
              <a:t>As we can see, the non-local method NLLR and our method produce more appealing results with geometric features recovered better than all competing methods.</a:t>
            </a:r>
          </a:p>
          <a:p>
            <a:pPr algn="l"/>
            <a:endParaRPr lang="en-US" altLang="zh-CN" sz="18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800" b="0" i="0" u="none" strike="noStrike" baseline="0" dirty="0">
                <a:latin typeface="URWPalladioL-Roma"/>
              </a:rPr>
              <a:t>However, our method achieves higher numerical accuracy than NLLR.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546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can see in this page, </a:t>
            </a:r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1491"/>
              </a:rPr>
              <a:t>CNR is the fastest method, thanks to its pre-trained neural networks.</a:t>
            </a:r>
          </a:p>
          <a:p>
            <a:pPr algn="l"/>
            <a:endParaRPr lang="en-US" altLang="zh-CN" sz="1800" b="0" i="0" u="none" strike="noStrike" baseline="0" dirty="0">
              <a:solidFill>
                <a:srgbClr val="231F20"/>
              </a:solidFill>
              <a:latin typeface="AdvP1491"/>
            </a:endParaRPr>
          </a:p>
          <a:p>
            <a:pPr algn="l"/>
            <a:r>
              <a:rPr lang="en-US" altLang="zh-CN" sz="1800" b="0" i="0" u="none" strike="noStrike" kern="1200" baseline="0" dirty="0">
                <a:solidFill>
                  <a:srgbClr val="231F20"/>
                </a:solidFill>
                <a:latin typeface="AdvP1491"/>
                <a:ea typeface="+mn-ea"/>
                <a:cs typeface="+mn-cs"/>
              </a:rPr>
              <a:t>NLLR is the slowest one for its non-local property.</a:t>
            </a:r>
          </a:p>
          <a:p>
            <a:pPr algn="l"/>
            <a:endParaRPr lang="en-US" altLang="zh-CN" sz="1800" b="0" i="0" u="none" strike="noStrike" kern="1200" baseline="0" dirty="0">
              <a:solidFill>
                <a:srgbClr val="231F20"/>
              </a:solidFill>
              <a:latin typeface="AdvP1491"/>
              <a:ea typeface="+mn-ea"/>
              <a:cs typeface="+mn-cs"/>
            </a:endParaRPr>
          </a:p>
          <a:p>
            <a:pPr algn="l"/>
            <a:r>
              <a:rPr lang="en-US" altLang="zh-CN" sz="1800" b="0" i="0" u="none" strike="noStrike" kern="1200" baseline="0" dirty="0">
                <a:solidFill>
                  <a:srgbClr val="231F20"/>
                </a:solidFill>
                <a:latin typeface="AdvP1491"/>
                <a:ea typeface="+mn-ea"/>
                <a:cs typeface="+mn-cs"/>
              </a:rPr>
              <a:t>The runtime of our method is within 1 minute 30 seconds for all the tested data.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639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let’s conclude this talk.</a:t>
            </a:r>
          </a:p>
          <a:p>
            <a:endParaRPr lang="en-US" altLang="zh-CN" dirty="0"/>
          </a:p>
          <a:p>
            <a:r>
              <a:rPr lang="en-US" altLang="zh-CN" dirty="0"/>
              <a:t>We first present a numerical framework to discretize TGV over meshes. </a:t>
            </a:r>
          </a:p>
          <a:p>
            <a:r>
              <a:rPr lang="en-US" altLang="zh-CN" dirty="0"/>
              <a:t>Then, a normal filter based on TGV is proposed to smooth normal fields. </a:t>
            </a:r>
          </a:p>
          <a:p>
            <a:endParaRPr lang="en-US" altLang="zh-CN" sz="18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800" b="0" i="0" u="none" strike="noStrike" baseline="0" dirty="0">
                <a:latin typeface="URWPalladioL-Roma"/>
              </a:rPr>
              <a:t>Our method is highly effective for denoising CAD and man-made surfaces that contain sharp features and smooth regions.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Here are still some limitations for our method.</a:t>
            </a:r>
          </a:p>
          <a:p>
            <a:endParaRPr lang="en-US" altLang="zh-CN" dirty="0"/>
          </a:p>
          <a:p>
            <a:r>
              <a:rPr lang="en-US" altLang="zh-CN" dirty="0"/>
              <a:t>Some future works are left open. The TGV discretization can be applied for more geometry processing tasks.</a:t>
            </a:r>
          </a:p>
          <a:p>
            <a:r>
              <a:rPr lang="en-US" altLang="zh-CN" dirty="0"/>
              <a:t>Moreover, it would be interesting to extend this discretization over point clouds.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910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the homepage of our work.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75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The mesh denoising methods can be classified into three categories containing variational methods, filtering methods, and data-</a:t>
            </a:r>
            <a:r>
              <a:rPr lang="en-US" altLang="zh-CN" b="1" dirty="0">
                <a:ea typeface="ＭＳ Ｐゴシック" panose="020B0600070205080204" pitchFamily="34" charset="-128"/>
              </a:rPr>
              <a:t>driven</a:t>
            </a:r>
            <a:r>
              <a:rPr lang="en-US" altLang="zh-CN" dirty="0">
                <a:ea typeface="ＭＳ Ｐゴシック" panose="020B0600070205080204" pitchFamily="34" charset="-128"/>
              </a:rPr>
              <a:t> methods.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variational methods, L0 minimization and Total variation normal filtering preserve sharp features well but produce staircase artifacts in smooth regions.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order normal filtering prevents staircase artifacts but blurs sharp features due to its high-order property.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2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Filtering-based methods, such as bilateral normal filtering,</a:t>
            </a:r>
            <a:r>
              <a:rPr lang="zh-CN" altLang="en-US" dirty="0"/>
              <a:t> </a:t>
            </a:r>
            <a:r>
              <a:rPr lang="en-US" altLang="zh-CN" dirty="0"/>
              <a:t>are less able to preserve sharp features especially in the case of large noise.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45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nonlocal-based methods are usually computationally intensive, and tends to blur sharp features.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48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 data-driven methods can eﬀectively remove noise and preserve geometric features.</a:t>
            </a:r>
          </a:p>
          <a:p>
            <a:endParaRPr lang="en-US" altLang="zh-CN" sz="1200" dirty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12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However, they are highly dependent on the completeness of training data set.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51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URWPalladioL-Roma"/>
              </a:rPr>
              <a:t>The total variation (TV) </a:t>
            </a:r>
            <a:r>
              <a:rPr lang="en-US" altLang="zh-CN" sz="1800" b="1" i="0" u="none" strike="noStrike" baseline="0" dirty="0" err="1">
                <a:latin typeface="URWPalladioL-Roma"/>
              </a:rPr>
              <a:t>regularizer</a:t>
            </a:r>
            <a:r>
              <a:rPr lang="en-US" altLang="zh-CN" sz="1800" b="0" i="0" u="none" strike="noStrike" baseline="0" dirty="0">
                <a:latin typeface="URWPalladioL-Roma"/>
              </a:rPr>
              <a:t> is known for its excellent edge-preserving capability in image processing.</a:t>
            </a:r>
          </a:p>
          <a:p>
            <a:pPr algn="l"/>
            <a:endParaRPr lang="en-US" altLang="zh-CN" sz="18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800" b="0" i="0" u="none" strike="noStrike" baseline="0" dirty="0">
                <a:latin typeface="URWPalladioL-Roma"/>
              </a:rPr>
              <a:t>However,</a:t>
            </a:r>
            <a:r>
              <a:rPr lang="zh-CN" altLang="en-US" sz="1800" b="0" i="0" u="none" strike="noStrike" baseline="0" dirty="0">
                <a:latin typeface="URWPalladioL-Roma"/>
              </a:rPr>
              <a:t> </a:t>
            </a:r>
            <a:r>
              <a:rPr lang="en-US" altLang="zh-CN" sz="1800" b="0" i="0" u="none" strike="noStrike" baseline="0" dirty="0">
                <a:latin typeface="URWPalladioL-Roma"/>
              </a:rPr>
              <a:t>because TV uses the first-order variation, it suffers from staircase artifacts in smooth regions, which induces false features that do not exist in smooth regions.</a:t>
            </a:r>
          </a:p>
          <a:p>
            <a:pPr algn="l"/>
            <a:endParaRPr lang="en-US" altLang="zh-CN" sz="1800" b="0" i="0" u="none" strike="noStrike" baseline="0" dirty="0">
              <a:latin typeface="URWPalladioL-Rom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88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address this issue, Total Generalized Variation (TGV) is proposed, which is effective both in preserving </a:t>
            </a:r>
            <a:r>
              <a:rPr lang="en-US" altLang="zh-CN" sz="1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 features </a:t>
            </a:r>
            <a:r>
              <a:rPr lang="en-US" altLang="zh-CN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regions </a:t>
            </a:r>
            <a:r>
              <a:rPr lang="en-US" altLang="zh-CN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image processing tasks.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altLang="zh-CN" sz="1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endParaRPr lang="en-US" altLang="zh-CN" sz="1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434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NimbusSanL-Regu"/>
              </a:rPr>
              <a:t>TGV is composed of a first-order and a second-order term.</a:t>
            </a:r>
          </a:p>
          <a:p>
            <a:pPr algn="l"/>
            <a:endParaRPr lang="en-US" altLang="zh-CN" sz="1800" b="0" i="0" u="none" strike="noStrike" baseline="0" dirty="0">
              <a:latin typeface="NimbusSanL-Regu"/>
            </a:endParaRPr>
          </a:p>
          <a:p>
            <a:pPr algn="l"/>
            <a:r>
              <a:rPr lang="en-US" altLang="zh-CN" sz="1800" b="0" i="0" u="none" strike="noStrike" baseline="0" dirty="0">
                <a:latin typeface="NimbusSanL-Regu"/>
              </a:rPr>
              <a:t>The first-order term allows TGV to locate and preserve sharp features, while the second-order term allows it to recognize and recover smooth regions.</a:t>
            </a:r>
            <a:endParaRPr lang="en-US" altLang="zh-CN" sz="1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18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800" b="0" i="0" u="none" strike="noStrike" baseline="0" dirty="0">
                <a:latin typeface="URWPalladioL-Roma"/>
              </a:rPr>
              <a:t>In feature regions, second-order </a:t>
            </a:r>
            <a:r>
              <a:rPr lang="en-US" altLang="zh-CN" sz="1800" b="0" i="0" u="none" strike="noStrike" baseline="0" dirty="0">
                <a:latin typeface="CMSY10"/>
              </a:rPr>
              <a:t>gradient u</a:t>
            </a:r>
            <a:r>
              <a:rPr lang="en-US" altLang="zh-CN" sz="1800" b="0" i="0" u="none" strike="noStrike" baseline="0" dirty="0">
                <a:latin typeface="CMMI10"/>
              </a:rPr>
              <a:t> </a:t>
            </a:r>
            <a:r>
              <a:rPr lang="en-US" altLang="zh-CN" sz="1800" b="0" i="0" u="none" strike="noStrike" baseline="0" dirty="0">
                <a:latin typeface="URWPalladioL-Roma"/>
              </a:rPr>
              <a:t>is larger than </a:t>
            </a:r>
            <a:r>
              <a:rPr lang="en-US" altLang="zh-CN" sz="1800" b="0" i="0" u="none" strike="noStrike" baseline="0" dirty="0">
                <a:latin typeface="CMSY10"/>
              </a:rPr>
              <a:t>gradient </a:t>
            </a:r>
            <a:r>
              <a:rPr lang="en-US" altLang="zh-CN" sz="1800" b="0" i="0" u="none" strike="noStrike" baseline="0" dirty="0">
                <a:latin typeface="CMMI10"/>
              </a:rPr>
              <a:t>u</a:t>
            </a:r>
            <a:r>
              <a:rPr lang="en-US" altLang="zh-CN" sz="1800" b="0" i="0" u="none" strike="noStrike" baseline="0" dirty="0">
                <a:latin typeface="URWPalladioL-Roma"/>
              </a:rPr>
              <a:t>, hence the minimum of TGV tends to have </a:t>
            </a:r>
            <a:r>
              <a:rPr lang="en-US" altLang="zh-CN" sz="1800" b="0" i="0" u="none" strike="noStrike" baseline="0" dirty="0">
                <a:latin typeface="CMMI10"/>
              </a:rPr>
              <a:t>v be equal to</a:t>
            </a:r>
            <a:r>
              <a:rPr lang="en-US" altLang="zh-CN" sz="1800" b="0" i="0" u="none" strike="noStrike" baseline="0" dirty="0">
                <a:latin typeface="CMSY10"/>
              </a:rPr>
              <a:t> </a:t>
            </a:r>
            <a:r>
              <a:rPr lang="en-US" altLang="zh-CN" sz="1800" b="0" i="0" u="none" strike="noStrike" baseline="0" dirty="0">
                <a:latin typeface="CMR10"/>
              </a:rPr>
              <a:t>0 </a:t>
            </a:r>
            <a:r>
              <a:rPr lang="en-US" altLang="zh-CN" sz="1800" b="0" i="0" u="none" strike="noStrike" baseline="0" dirty="0">
                <a:latin typeface="URWPalladioL-Roma"/>
              </a:rPr>
              <a:t>in these regions, resulting in TGV becomes first-order variation of u in feature regions.</a:t>
            </a:r>
          </a:p>
          <a:p>
            <a:pPr algn="l"/>
            <a:endParaRPr lang="en-US" altLang="zh-CN" sz="18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800" b="0" i="0" u="none" strike="noStrike" baseline="0" dirty="0">
                <a:latin typeface="URWPalladioL-Roma"/>
              </a:rPr>
              <a:t>In contrast, in smooth regions, the second-order </a:t>
            </a:r>
            <a:r>
              <a:rPr lang="en-US" altLang="zh-CN" sz="1800" b="0" i="0" u="none" strike="noStrike" baseline="0" dirty="0">
                <a:latin typeface="CMSY10"/>
              </a:rPr>
              <a:t>gradient u </a:t>
            </a:r>
            <a:r>
              <a:rPr lang="en-US" altLang="zh-CN" sz="1800" b="0" i="0" u="none" strike="noStrike" baseline="0" dirty="0">
                <a:latin typeface="CMMI10"/>
              </a:rPr>
              <a:t> </a:t>
            </a:r>
            <a:r>
              <a:rPr lang="en-US" altLang="zh-CN" sz="1800" b="0" i="0" u="none" strike="noStrike" baseline="0" dirty="0">
                <a:latin typeface="URWPalladioL-Roma"/>
              </a:rPr>
              <a:t>is small locally, and the minimum of TGV is obtained by choosing </a:t>
            </a:r>
            <a:r>
              <a:rPr lang="en-US" altLang="zh-CN" sz="1800" b="0" i="0" u="none" strike="noStrike" baseline="0" dirty="0">
                <a:latin typeface="CMSY10"/>
              </a:rPr>
              <a:t>gradient u be </a:t>
            </a:r>
            <a:r>
              <a:rPr lang="en-US" altLang="zh-C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equal to</a:t>
            </a:r>
            <a:r>
              <a:rPr lang="en-US" altLang="zh-CN" sz="1800" b="0" i="0" u="none" strike="noStrike" baseline="0" dirty="0">
                <a:latin typeface="CMMI10"/>
              </a:rPr>
              <a:t> v, resulting in TGV becomes second-order variation of u in smooth regions.</a:t>
            </a:r>
            <a:r>
              <a:rPr lang="en-US" altLang="zh-CN" sz="1800" b="0" i="0" u="none" strike="noStrike" baseline="0" dirty="0">
                <a:latin typeface="URWPalladioL-Roma"/>
              </a:rPr>
              <a:t> </a:t>
            </a:r>
          </a:p>
          <a:p>
            <a:pPr algn="l"/>
            <a:endParaRPr lang="en-US" altLang="zh-CN" sz="1800" b="0" i="0" u="none" strike="noStrike" baseline="0" dirty="0">
              <a:latin typeface="URWPalladioL-Roma"/>
            </a:endParaRPr>
          </a:p>
          <a:p>
            <a:pPr algn="l"/>
            <a:r>
              <a:rPr lang="en-US" altLang="zh-CN" sz="1800" b="0" i="0" u="none" strike="noStrike" baseline="0" dirty="0">
                <a:latin typeface="URWPalladioL-Roma"/>
              </a:rPr>
              <a:t>Thus, under the help of edge-aware variable </a:t>
            </a:r>
            <a:r>
              <a:rPr lang="en-US" altLang="zh-CN" sz="1800" b="0" i="0" u="none" strike="noStrike" baseline="0" dirty="0">
                <a:latin typeface="CMMI10"/>
              </a:rPr>
              <a:t>v</a:t>
            </a:r>
            <a:r>
              <a:rPr lang="en-US" altLang="zh-CN" sz="1800" b="0" i="0" u="none" strike="noStrike" baseline="0" dirty="0">
                <a:latin typeface="URWPalladioL-Roma"/>
              </a:rPr>
              <a:t>, TGV automatically balances between first- and second-order Variations.</a:t>
            </a:r>
          </a:p>
          <a:p>
            <a:pPr algn="l"/>
            <a:endParaRPr lang="en-US" altLang="zh-CN" sz="1800" b="0" i="0" u="none" strike="noStrike" baseline="0" dirty="0">
              <a:latin typeface="URWPalladioL-Roma"/>
            </a:endParaRPr>
          </a:p>
          <a:p>
            <a:pPr algn="l"/>
            <a:endParaRPr lang="en-US" altLang="zh-CN" sz="1800" b="0" i="0" u="none" strike="noStrike" baseline="0" dirty="0">
              <a:latin typeface="URWPalladioL-Rom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69AB-3F58-461F-B31F-66AE1B8255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71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15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9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86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24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88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81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58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66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3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36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78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0BD1-EE9E-4D40-953A-0D42C676CED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BBC7-39FE-4430-A213-4A31F5052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06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6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10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2.w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11" Type="http://schemas.openxmlformats.org/officeDocument/2006/relationships/image" Target="../media/image29.wmf"/><Relationship Id="rId5" Type="http://schemas.openxmlformats.org/officeDocument/2006/relationships/image" Target="../media/image27.w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51.png"/><Relationship Id="rId18" Type="http://schemas.openxmlformats.org/officeDocument/2006/relationships/image" Target="../media/image35.wmf"/><Relationship Id="rId26" Type="http://schemas.openxmlformats.org/officeDocument/2006/relationships/image" Target="../media/image310.png"/><Relationship Id="rId3" Type="http://schemas.openxmlformats.org/officeDocument/2006/relationships/image" Target="../media/image45.png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17.bin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5.wmf"/><Relationship Id="rId20" Type="http://schemas.openxmlformats.org/officeDocument/2006/relationships/image" Target="../media/image36.wmf"/><Relationship Id="rId29" Type="http://schemas.openxmlformats.org/officeDocument/2006/relationships/image" Target="../media/image39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8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1.bin"/><Relationship Id="rId10" Type="http://schemas.openxmlformats.org/officeDocument/2006/relationships/image" Target="../media/image49.png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46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Relationship Id="rId22" Type="http://schemas.openxmlformats.org/officeDocument/2006/relationships/image" Target="../media/image37.wmf"/><Relationship Id="rId27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67.png"/><Relationship Id="rId18" Type="http://schemas.openxmlformats.org/officeDocument/2006/relationships/oleObject" Target="../embeddings/oleObject24.bin"/><Relationship Id="rId26" Type="http://schemas.openxmlformats.org/officeDocument/2006/relationships/image" Target="../media/image76.png"/><Relationship Id="rId3" Type="http://schemas.openxmlformats.org/officeDocument/2006/relationships/image" Target="../media/image59.png"/><Relationship Id="rId21" Type="http://schemas.openxmlformats.org/officeDocument/2006/relationships/image" Target="../media/image43.wmf"/><Relationship Id="rId7" Type="http://schemas.openxmlformats.org/officeDocument/2006/relationships/image" Target="../media/image40.wmf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45.w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0.png"/><Relationship Id="rId20" Type="http://schemas.openxmlformats.org/officeDocument/2006/relationships/oleObject" Target="../embeddings/oleObject25.bin"/><Relationship Id="rId29" Type="http://schemas.openxmlformats.org/officeDocument/2006/relationships/oleObject" Target="../embeddings/oleObject29.bin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65.png"/><Relationship Id="rId24" Type="http://schemas.openxmlformats.org/officeDocument/2006/relationships/oleObject" Target="../embeddings/oleObject27.bin"/><Relationship Id="rId32" Type="http://schemas.openxmlformats.org/officeDocument/2006/relationships/image" Target="../media/image48.wmf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23" Type="http://schemas.openxmlformats.org/officeDocument/2006/relationships/image" Target="../media/image44.wmf"/><Relationship Id="rId28" Type="http://schemas.openxmlformats.org/officeDocument/2006/relationships/image" Target="../media/image46.wmf"/><Relationship Id="rId10" Type="http://schemas.openxmlformats.org/officeDocument/2006/relationships/image" Target="../media/image64.png"/><Relationship Id="rId19" Type="http://schemas.openxmlformats.org/officeDocument/2006/relationships/image" Target="../media/image42.wmf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60.png"/><Relationship Id="rId9" Type="http://schemas.openxmlformats.org/officeDocument/2006/relationships/image" Target="../media/image41.wmf"/><Relationship Id="rId14" Type="http://schemas.openxmlformats.org/officeDocument/2006/relationships/image" Target="../media/image68.png"/><Relationship Id="rId22" Type="http://schemas.openxmlformats.org/officeDocument/2006/relationships/oleObject" Target="../embeddings/oleObject26.bin"/><Relationship Id="rId27" Type="http://schemas.openxmlformats.org/officeDocument/2006/relationships/oleObject" Target="../embeddings/oleObject28.bin"/><Relationship Id="rId30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8" Type="http://schemas.openxmlformats.org/officeDocument/2006/relationships/image" Target="../media/image92.png"/><Relationship Id="rId26" Type="http://schemas.openxmlformats.org/officeDocument/2006/relationships/image" Target="../media/image660.png"/><Relationship Id="rId39" Type="http://schemas.openxmlformats.org/officeDocument/2006/relationships/oleObject" Target="../embeddings/oleObject35.bin"/><Relationship Id="rId3" Type="http://schemas.openxmlformats.org/officeDocument/2006/relationships/image" Target="../media/image72.png"/><Relationship Id="rId21" Type="http://schemas.openxmlformats.org/officeDocument/2006/relationships/oleObject" Target="../embeddings/oleObject31.bin"/><Relationship Id="rId34" Type="http://schemas.openxmlformats.org/officeDocument/2006/relationships/oleObject" Target="../embeddings/oleObject34.bin"/><Relationship Id="rId42" Type="http://schemas.openxmlformats.org/officeDocument/2006/relationships/image" Target="../media/image54.wmf"/><Relationship Id="rId47" Type="http://schemas.openxmlformats.org/officeDocument/2006/relationships/oleObject" Target="../embeddings/oleObject39.bin"/><Relationship Id="rId7" Type="http://schemas.openxmlformats.org/officeDocument/2006/relationships/image" Target="../media/image77.png"/><Relationship Id="rId25" Type="http://schemas.openxmlformats.org/officeDocument/2006/relationships/image" Target="../media/image650.png"/><Relationship Id="rId33" Type="http://schemas.openxmlformats.org/officeDocument/2006/relationships/image" Target="../media/image51.wmf"/><Relationship Id="rId38" Type="http://schemas.openxmlformats.org/officeDocument/2006/relationships/image" Target="../media/image53.wmf"/><Relationship Id="rId46" Type="http://schemas.openxmlformats.org/officeDocument/2006/relationships/image" Target="../media/image56.wmf"/><Relationship Id="rId2" Type="http://schemas.openxmlformats.org/officeDocument/2006/relationships/notesSlide" Target="../notesSlides/notesSlide17.xml"/><Relationship Id="rId20" Type="http://schemas.openxmlformats.org/officeDocument/2006/relationships/image" Target="../media/image94.png"/><Relationship Id="rId29" Type="http://schemas.openxmlformats.org/officeDocument/2006/relationships/image" Target="../media/image711.png"/><Relationship Id="rId41" Type="http://schemas.openxmlformats.org/officeDocument/2006/relationships/oleObject" Target="../embeddings/oleObject36.bin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5.png"/><Relationship Id="rId11" Type="http://schemas.openxmlformats.org/officeDocument/2006/relationships/image" Target="../media/image81.png"/><Relationship Id="rId24" Type="http://schemas.openxmlformats.org/officeDocument/2006/relationships/image" Target="../media/image50.wmf"/><Relationship Id="rId32" Type="http://schemas.openxmlformats.org/officeDocument/2006/relationships/oleObject" Target="../embeddings/oleObject33.bin"/><Relationship Id="rId37" Type="http://schemas.openxmlformats.org/officeDocument/2006/relationships/oleObject" Target="../embeddings/oleObject35.bin"/><Relationship Id="rId40" Type="http://schemas.openxmlformats.org/officeDocument/2006/relationships/image" Target="../media/image53.wmf"/><Relationship Id="rId45" Type="http://schemas.openxmlformats.org/officeDocument/2006/relationships/oleObject" Target="../embeddings/oleObject38.bin"/><Relationship Id="rId5" Type="http://schemas.openxmlformats.org/officeDocument/2006/relationships/image" Target="../media/image74.png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681.png"/><Relationship Id="rId36" Type="http://schemas.openxmlformats.org/officeDocument/2006/relationships/image" Target="../media/image740.png"/><Relationship Id="rId10" Type="http://schemas.openxmlformats.org/officeDocument/2006/relationships/image" Target="../media/image80.png"/><Relationship Id="rId19" Type="http://schemas.openxmlformats.org/officeDocument/2006/relationships/image" Target="../media/image82.png"/><Relationship Id="rId31" Type="http://schemas.openxmlformats.org/officeDocument/2006/relationships/image" Target="../media/image51.wmf"/><Relationship Id="rId44" Type="http://schemas.openxmlformats.org/officeDocument/2006/relationships/image" Target="../media/image55.wmf"/><Relationship Id="rId4" Type="http://schemas.openxmlformats.org/officeDocument/2006/relationships/image" Target="../media/image73.png"/><Relationship Id="rId9" Type="http://schemas.openxmlformats.org/officeDocument/2006/relationships/image" Target="../media/image79.png"/><Relationship Id="rId22" Type="http://schemas.openxmlformats.org/officeDocument/2006/relationships/image" Target="../media/image49.wmf"/><Relationship Id="rId27" Type="http://schemas.openxmlformats.org/officeDocument/2006/relationships/image" Target="../media/image671.png"/><Relationship Id="rId30" Type="http://schemas.openxmlformats.org/officeDocument/2006/relationships/oleObject" Target="../embeddings/oleObject33.bin"/><Relationship Id="rId35" Type="http://schemas.openxmlformats.org/officeDocument/2006/relationships/image" Target="../media/image52.wmf"/><Relationship Id="rId43" Type="http://schemas.openxmlformats.org/officeDocument/2006/relationships/oleObject" Target="../embeddings/oleObject37.bin"/><Relationship Id="rId48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4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11" Type="http://schemas.openxmlformats.org/officeDocument/2006/relationships/image" Target="../media/image83.pn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51.png"/><Relationship Id="rId4" Type="http://schemas.openxmlformats.org/officeDocument/2006/relationships/image" Target="../media/image6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670.pn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88.wmf"/><Relationship Id="rId17" Type="http://schemas.openxmlformats.org/officeDocument/2006/relationships/image" Target="../media/image71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690.png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840.png"/><Relationship Id="rId3" Type="http://schemas.openxmlformats.org/officeDocument/2006/relationships/image" Target="../media/image89.png"/><Relationship Id="rId7" Type="http://schemas.openxmlformats.org/officeDocument/2006/relationships/image" Target="../media/image95.png"/><Relationship Id="rId12" Type="http://schemas.openxmlformats.org/officeDocument/2006/relationships/image" Target="../media/image8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820.png"/><Relationship Id="rId5" Type="http://schemas.openxmlformats.org/officeDocument/2006/relationships/image" Target="../media/image91.png"/><Relationship Id="rId10" Type="http://schemas.openxmlformats.org/officeDocument/2006/relationships/image" Target="../media/image98.png"/><Relationship Id="rId4" Type="http://schemas.openxmlformats.org/officeDocument/2006/relationships/image" Target="../media/image90.png"/><Relationship Id="rId9" Type="http://schemas.openxmlformats.org/officeDocument/2006/relationships/image" Target="../media/image97.png"/><Relationship Id="rId14" Type="http://schemas.openxmlformats.org/officeDocument/2006/relationships/image" Target="../media/image8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3F54EB34-9DA5-40E0-8B6E-D249943C548D}"/>
              </a:ext>
            </a:extLst>
          </p:cNvPr>
          <p:cNvSpPr/>
          <p:nvPr/>
        </p:nvSpPr>
        <p:spPr>
          <a:xfrm>
            <a:off x="177800" y="88900"/>
            <a:ext cx="11849100" cy="2989579"/>
          </a:xfrm>
          <a:prstGeom prst="roundRect">
            <a:avLst>
              <a:gd name="adj" fmla="val 720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3C3A736-E8A2-4AF9-924B-E0F4E9BB7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848" y="500914"/>
            <a:ext cx="2051461" cy="2195479"/>
          </a:xfrm>
          <a:prstGeom prst="rect">
            <a:avLst/>
          </a:prstGeom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1747" y="3436600"/>
            <a:ext cx="10268505" cy="1427774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Total Generalized Variation </a:t>
            </a:r>
            <a:b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Denoising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0322" y="4855199"/>
            <a:ext cx="9331354" cy="500179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Liu,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Yanlei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Renjie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  <a:endParaRPr lang="en-US" altLang="zh-CN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2521" y="5630799"/>
            <a:ext cx="5057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University of Geosciences (Wuhan)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Hangzhou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Dianzi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Science and Technology of China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EDA73BCB-D5EF-4E15-9FE4-84EE96BC90CE}"/>
              </a:ext>
            </a:extLst>
          </p:cNvPr>
          <p:cNvGrpSpPr>
            <a:grpSpLocks noChangeAspect="1"/>
          </p:cNvGrpSpPr>
          <p:nvPr/>
        </p:nvGrpSpPr>
        <p:grpSpPr>
          <a:xfrm>
            <a:off x="304267" y="731962"/>
            <a:ext cx="1949851" cy="1698852"/>
            <a:chOff x="2173389" y="992141"/>
            <a:chExt cx="1492906" cy="1300728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C848EDEB-E766-47DC-8C2B-7D03593A20E7}"/>
                </a:ext>
              </a:extLst>
            </p:cNvPr>
            <p:cNvSpPr/>
            <p:nvPr/>
          </p:nvSpPr>
          <p:spPr>
            <a:xfrm>
              <a:off x="2173389" y="1003326"/>
              <a:ext cx="746832" cy="679017"/>
            </a:xfrm>
            <a:custGeom>
              <a:avLst/>
              <a:gdLst/>
              <a:ahLst/>
              <a:cxnLst/>
              <a:rect l="l" t="t" r="r" b="b"/>
              <a:pathLst>
                <a:path w="538480" h="489584">
                  <a:moveTo>
                    <a:pt x="293423" y="0"/>
                  </a:moveTo>
                  <a:lnTo>
                    <a:pt x="0" y="489094"/>
                  </a:lnTo>
                  <a:lnTo>
                    <a:pt x="537933" y="489094"/>
                  </a:lnTo>
                  <a:lnTo>
                    <a:pt x="293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FC83001E-8AC9-4D32-96C5-A1544633EEF1}"/>
                </a:ext>
              </a:extLst>
            </p:cNvPr>
            <p:cNvSpPr/>
            <p:nvPr/>
          </p:nvSpPr>
          <p:spPr>
            <a:xfrm>
              <a:off x="2173389" y="1003326"/>
              <a:ext cx="746832" cy="679017"/>
            </a:xfrm>
            <a:custGeom>
              <a:avLst/>
              <a:gdLst/>
              <a:ahLst/>
              <a:cxnLst/>
              <a:rect l="l" t="t" r="r" b="b"/>
              <a:pathLst>
                <a:path w="538480" h="489584">
                  <a:moveTo>
                    <a:pt x="146709" y="244547"/>
                  </a:moveTo>
                  <a:lnTo>
                    <a:pt x="0" y="489094"/>
                  </a:lnTo>
                  <a:lnTo>
                    <a:pt x="537933" y="489094"/>
                  </a:lnTo>
                  <a:lnTo>
                    <a:pt x="293423" y="0"/>
                  </a:lnTo>
                  <a:lnTo>
                    <a:pt x="146709" y="244547"/>
                  </a:lnTo>
                  <a:close/>
                </a:path>
              </a:pathLst>
            </a:custGeom>
            <a:ln w="19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0E26E255-7147-4A25-ADDD-47460FBFEB41}"/>
                </a:ext>
              </a:extLst>
            </p:cNvPr>
            <p:cNvSpPr/>
            <p:nvPr/>
          </p:nvSpPr>
          <p:spPr>
            <a:xfrm>
              <a:off x="2580345" y="1003326"/>
              <a:ext cx="679017" cy="679017"/>
            </a:xfrm>
            <a:custGeom>
              <a:avLst/>
              <a:gdLst/>
              <a:ahLst/>
              <a:cxnLst/>
              <a:rect l="l" t="t" r="r" b="b"/>
              <a:pathLst>
                <a:path w="489584" h="489584">
                  <a:moveTo>
                    <a:pt x="489031" y="0"/>
                  </a:moveTo>
                  <a:lnTo>
                    <a:pt x="0" y="0"/>
                  </a:lnTo>
                  <a:lnTo>
                    <a:pt x="244510" y="489094"/>
                  </a:lnTo>
                  <a:lnTo>
                    <a:pt x="4890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80244A6-7A6E-4DBD-9EBA-CAAC543B4263}"/>
                </a:ext>
              </a:extLst>
            </p:cNvPr>
            <p:cNvSpPr/>
            <p:nvPr/>
          </p:nvSpPr>
          <p:spPr>
            <a:xfrm>
              <a:off x="2580345" y="1003326"/>
              <a:ext cx="679017" cy="679017"/>
            </a:xfrm>
            <a:custGeom>
              <a:avLst/>
              <a:gdLst/>
              <a:ahLst/>
              <a:cxnLst/>
              <a:rect l="l" t="t" r="r" b="b"/>
              <a:pathLst>
                <a:path w="489584" h="489584">
                  <a:moveTo>
                    <a:pt x="244510" y="0"/>
                  </a:moveTo>
                  <a:lnTo>
                    <a:pt x="0" y="0"/>
                  </a:lnTo>
                  <a:lnTo>
                    <a:pt x="244510" y="489094"/>
                  </a:lnTo>
                  <a:lnTo>
                    <a:pt x="489031" y="0"/>
                  </a:lnTo>
                  <a:lnTo>
                    <a:pt x="244510" y="0"/>
                  </a:lnTo>
                  <a:close/>
                </a:path>
              </a:pathLst>
            </a:custGeom>
            <a:ln w="19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30337A0C-A420-4511-8B0A-2BC14D323C79}"/>
                </a:ext>
              </a:extLst>
            </p:cNvPr>
            <p:cNvSpPr/>
            <p:nvPr/>
          </p:nvSpPr>
          <p:spPr>
            <a:xfrm>
              <a:off x="2919463" y="1003326"/>
              <a:ext cx="746832" cy="679017"/>
            </a:xfrm>
            <a:custGeom>
              <a:avLst/>
              <a:gdLst/>
              <a:ahLst/>
              <a:cxnLst/>
              <a:rect l="l" t="t" r="r" b="b"/>
              <a:pathLst>
                <a:path w="538480" h="489584">
                  <a:moveTo>
                    <a:pt x="244521" y="0"/>
                  </a:moveTo>
                  <a:lnTo>
                    <a:pt x="0" y="489094"/>
                  </a:lnTo>
                  <a:lnTo>
                    <a:pt x="537935" y="489094"/>
                  </a:lnTo>
                  <a:lnTo>
                    <a:pt x="2445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95E2BCB3-EA7D-4067-8BDD-FAF329FA3E97}"/>
                </a:ext>
              </a:extLst>
            </p:cNvPr>
            <p:cNvSpPr/>
            <p:nvPr/>
          </p:nvSpPr>
          <p:spPr>
            <a:xfrm>
              <a:off x="2919463" y="1003326"/>
              <a:ext cx="746832" cy="679017"/>
            </a:xfrm>
            <a:custGeom>
              <a:avLst/>
              <a:gdLst/>
              <a:ahLst/>
              <a:cxnLst/>
              <a:rect l="l" t="t" r="r" b="b"/>
              <a:pathLst>
                <a:path w="538480" h="489584">
                  <a:moveTo>
                    <a:pt x="268976" y="489094"/>
                  </a:moveTo>
                  <a:lnTo>
                    <a:pt x="0" y="489094"/>
                  </a:lnTo>
                  <a:lnTo>
                    <a:pt x="244521" y="0"/>
                  </a:lnTo>
                  <a:lnTo>
                    <a:pt x="537935" y="489094"/>
                  </a:lnTo>
                  <a:lnTo>
                    <a:pt x="268976" y="489094"/>
                  </a:lnTo>
                  <a:close/>
                </a:path>
              </a:pathLst>
            </a:custGeom>
            <a:ln w="19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71740FA3-DC55-4F55-922D-E520DAF8A7EC}"/>
                </a:ext>
              </a:extLst>
            </p:cNvPr>
            <p:cNvSpPr/>
            <p:nvPr/>
          </p:nvSpPr>
          <p:spPr>
            <a:xfrm>
              <a:off x="2173389" y="1681664"/>
              <a:ext cx="746832" cy="611205"/>
            </a:xfrm>
            <a:custGeom>
              <a:avLst/>
              <a:gdLst/>
              <a:ahLst/>
              <a:cxnLst/>
              <a:rect l="l" t="t" r="r" b="b"/>
              <a:pathLst>
                <a:path w="538480" h="440690">
                  <a:moveTo>
                    <a:pt x="537933" y="0"/>
                  </a:moveTo>
                  <a:lnTo>
                    <a:pt x="0" y="0"/>
                  </a:lnTo>
                  <a:lnTo>
                    <a:pt x="293423" y="440098"/>
                  </a:lnTo>
                  <a:lnTo>
                    <a:pt x="537933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56607496-4A76-408D-B1D5-0D9FE4F1B0FC}"/>
                </a:ext>
              </a:extLst>
            </p:cNvPr>
            <p:cNvSpPr/>
            <p:nvPr/>
          </p:nvSpPr>
          <p:spPr>
            <a:xfrm>
              <a:off x="2173389" y="1681664"/>
              <a:ext cx="746832" cy="611205"/>
            </a:xfrm>
            <a:custGeom>
              <a:avLst/>
              <a:gdLst/>
              <a:ahLst/>
              <a:cxnLst/>
              <a:rect l="l" t="t" r="r" b="b"/>
              <a:pathLst>
                <a:path w="538480" h="440690">
                  <a:moveTo>
                    <a:pt x="268970" y="0"/>
                  </a:moveTo>
                  <a:lnTo>
                    <a:pt x="0" y="0"/>
                  </a:lnTo>
                  <a:lnTo>
                    <a:pt x="293423" y="440098"/>
                  </a:lnTo>
                  <a:lnTo>
                    <a:pt x="537933" y="0"/>
                  </a:lnTo>
                  <a:lnTo>
                    <a:pt x="268970" y="0"/>
                  </a:lnTo>
                  <a:close/>
                </a:path>
              </a:pathLst>
            </a:custGeom>
            <a:ln w="19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0F94A99E-A8C6-4CF8-8E9E-BC85829A443F}"/>
                </a:ext>
              </a:extLst>
            </p:cNvPr>
            <p:cNvSpPr/>
            <p:nvPr/>
          </p:nvSpPr>
          <p:spPr>
            <a:xfrm>
              <a:off x="2919463" y="1681664"/>
              <a:ext cx="746832" cy="611205"/>
            </a:xfrm>
            <a:custGeom>
              <a:avLst/>
              <a:gdLst/>
              <a:ahLst/>
              <a:cxnLst/>
              <a:rect l="l" t="t" r="r" b="b"/>
              <a:pathLst>
                <a:path w="538480" h="440690">
                  <a:moveTo>
                    <a:pt x="537935" y="0"/>
                  </a:moveTo>
                  <a:lnTo>
                    <a:pt x="0" y="0"/>
                  </a:lnTo>
                  <a:lnTo>
                    <a:pt x="293422" y="440099"/>
                  </a:lnTo>
                  <a:lnTo>
                    <a:pt x="53793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E106C40B-A376-4574-BDB4-ACE1EA2BF0B5}"/>
                </a:ext>
              </a:extLst>
            </p:cNvPr>
            <p:cNvSpPr/>
            <p:nvPr/>
          </p:nvSpPr>
          <p:spPr>
            <a:xfrm>
              <a:off x="2919463" y="1681664"/>
              <a:ext cx="746832" cy="611205"/>
            </a:xfrm>
            <a:custGeom>
              <a:avLst/>
              <a:gdLst/>
              <a:ahLst/>
              <a:cxnLst/>
              <a:rect l="l" t="t" r="r" b="b"/>
              <a:pathLst>
                <a:path w="538480" h="440690">
                  <a:moveTo>
                    <a:pt x="146711" y="220050"/>
                  </a:moveTo>
                  <a:lnTo>
                    <a:pt x="293422" y="440099"/>
                  </a:lnTo>
                  <a:lnTo>
                    <a:pt x="537935" y="0"/>
                  </a:lnTo>
                  <a:lnTo>
                    <a:pt x="0" y="0"/>
                  </a:lnTo>
                  <a:lnTo>
                    <a:pt x="146711" y="220050"/>
                  </a:lnTo>
                  <a:close/>
                </a:path>
              </a:pathLst>
            </a:custGeom>
            <a:ln w="19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99E61502-475B-4D26-B402-ED0C233D4228}"/>
                </a:ext>
              </a:extLst>
            </p:cNvPr>
            <p:cNvSpPr/>
            <p:nvPr/>
          </p:nvSpPr>
          <p:spPr>
            <a:xfrm>
              <a:off x="2580345" y="1681664"/>
              <a:ext cx="746832" cy="611205"/>
            </a:xfrm>
            <a:custGeom>
              <a:avLst/>
              <a:gdLst/>
              <a:ahLst/>
              <a:cxnLst/>
              <a:rect l="l" t="t" r="r" b="b"/>
              <a:pathLst>
                <a:path w="538480" h="440690">
                  <a:moveTo>
                    <a:pt x="244510" y="0"/>
                  </a:moveTo>
                  <a:lnTo>
                    <a:pt x="0" y="440098"/>
                  </a:lnTo>
                  <a:lnTo>
                    <a:pt x="537932" y="440098"/>
                  </a:lnTo>
                  <a:lnTo>
                    <a:pt x="24451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57E8C7B1-18FA-4D8E-BA3F-48855B692C62}"/>
                </a:ext>
              </a:extLst>
            </p:cNvPr>
            <p:cNvSpPr/>
            <p:nvPr/>
          </p:nvSpPr>
          <p:spPr>
            <a:xfrm>
              <a:off x="2580345" y="1681664"/>
              <a:ext cx="746832" cy="611205"/>
            </a:xfrm>
            <a:custGeom>
              <a:avLst/>
              <a:gdLst/>
              <a:ahLst/>
              <a:cxnLst/>
              <a:rect l="l" t="t" r="r" b="b"/>
              <a:pathLst>
                <a:path w="538480" h="440690">
                  <a:moveTo>
                    <a:pt x="268964" y="440098"/>
                  </a:moveTo>
                  <a:lnTo>
                    <a:pt x="0" y="440098"/>
                  </a:lnTo>
                  <a:lnTo>
                    <a:pt x="244510" y="0"/>
                  </a:lnTo>
                  <a:lnTo>
                    <a:pt x="537932" y="440098"/>
                  </a:lnTo>
                  <a:lnTo>
                    <a:pt x="268964" y="440098"/>
                  </a:lnTo>
                  <a:close/>
                </a:path>
              </a:pathLst>
            </a:custGeom>
            <a:ln w="19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917AC45D-E5FA-4797-9AB1-0453FC9F4254}"/>
                </a:ext>
              </a:extLst>
            </p:cNvPr>
            <p:cNvSpPr/>
            <p:nvPr/>
          </p:nvSpPr>
          <p:spPr>
            <a:xfrm>
              <a:off x="2173389" y="1681664"/>
              <a:ext cx="746832" cy="611205"/>
            </a:xfrm>
            <a:custGeom>
              <a:avLst/>
              <a:gdLst/>
              <a:ahLst/>
              <a:cxnLst/>
              <a:rect l="l" t="t" r="r" b="b"/>
              <a:pathLst>
                <a:path w="538480" h="440690">
                  <a:moveTo>
                    <a:pt x="537933" y="0"/>
                  </a:moveTo>
                  <a:lnTo>
                    <a:pt x="0" y="0"/>
                  </a:lnTo>
                  <a:lnTo>
                    <a:pt x="293423" y="440098"/>
                  </a:lnTo>
                  <a:lnTo>
                    <a:pt x="53793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151790C-F85F-450D-A078-976CEDC3461B}"/>
                </a:ext>
              </a:extLst>
            </p:cNvPr>
            <p:cNvSpPr/>
            <p:nvPr/>
          </p:nvSpPr>
          <p:spPr>
            <a:xfrm>
              <a:off x="2173389" y="1681664"/>
              <a:ext cx="746832" cy="611205"/>
            </a:xfrm>
            <a:custGeom>
              <a:avLst/>
              <a:gdLst/>
              <a:ahLst/>
              <a:cxnLst/>
              <a:rect l="l" t="t" r="r" b="b"/>
              <a:pathLst>
                <a:path w="538480" h="440690">
                  <a:moveTo>
                    <a:pt x="268970" y="0"/>
                  </a:moveTo>
                  <a:lnTo>
                    <a:pt x="0" y="0"/>
                  </a:lnTo>
                  <a:lnTo>
                    <a:pt x="293423" y="440098"/>
                  </a:lnTo>
                  <a:lnTo>
                    <a:pt x="537933" y="0"/>
                  </a:lnTo>
                  <a:lnTo>
                    <a:pt x="268970" y="0"/>
                  </a:lnTo>
                  <a:close/>
                </a:path>
              </a:pathLst>
            </a:custGeom>
            <a:ln w="19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2029CBA5-EDB9-4042-988B-011D84EC301B}"/>
                </a:ext>
              </a:extLst>
            </p:cNvPr>
            <p:cNvSpPr txBox="1"/>
            <p:nvPr/>
          </p:nvSpPr>
          <p:spPr>
            <a:xfrm>
              <a:off x="3106965" y="1221982"/>
              <a:ext cx="513013" cy="346174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4400" i="1" spc="97" baseline="-19323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τ</a:t>
              </a:r>
              <a:r>
                <a:rPr sz="4400" i="1" spc="-397" baseline="-19323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 </a:t>
              </a:r>
              <a:r>
                <a:rPr sz="1600" i="1" spc="130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−−</a:t>
              </a:r>
              <a:endParaRPr sz="1600" dirty="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8A859545-CE88-4FCF-B663-1CDD062F9BAD}"/>
                </a:ext>
              </a:extLst>
            </p:cNvPr>
            <p:cNvSpPr txBox="1"/>
            <p:nvPr/>
          </p:nvSpPr>
          <p:spPr>
            <a:xfrm>
              <a:off x="2783073" y="992141"/>
              <a:ext cx="329340" cy="346174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4400" i="1" spc="97" baseline="-19323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τ</a:t>
              </a:r>
              <a:r>
                <a:rPr sz="4400" i="1" spc="-405" baseline="-19323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 </a:t>
              </a:r>
              <a:r>
                <a:rPr sz="1600" i="1" spc="130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−</a:t>
              </a:r>
              <a:endParaRPr sz="1600" dirty="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BF710B76-41E3-4862-9E28-40A0BB80F33C}"/>
                </a:ext>
              </a:extLst>
            </p:cNvPr>
            <p:cNvSpPr txBox="1"/>
            <p:nvPr/>
          </p:nvSpPr>
          <p:spPr>
            <a:xfrm>
              <a:off x="2415457" y="1655725"/>
              <a:ext cx="309737" cy="346174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4400" i="1" spc="97" baseline="-19323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τ</a:t>
              </a:r>
              <a:r>
                <a:rPr sz="4400" i="1" spc="-405" baseline="-19323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 </a:t>
              </a:r>
              <a:r>
                <a:rPr sz="1600" spc="155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+</a:t>
              </a:r>
              <a:endParaRPr sz="1600" dirty="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9ED721C5-1FE5-4B07-AA55-9636D32AB4B5}"/>
                </a:ext>
              </a:extLst>
            </p:cNvPr>
            <p:cNvSpPr txBox="1"/>
            <p:nvPr/>
          </p:nvSpPr>
          <p:spPr>
            <a:xfrm>
              <a:off x="2770626" y="1823526"/>
              <a:ext cx="406954" cy="346174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4400" i="1" spc="97" baseline="-19323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τ</a:t>
              </a:r>
              <a:r>
                <a:rPr sz="4400" i="1" spc="-397" baseline="-19323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 </a:t>
              </a:r>
              <a:r>
                <a:rPr sz="1600" spc="155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++</a:t>
              </a:r>
              <a:endParaRPr sz="1600" dirty="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65" name="object 62">
              <a:extLst>
                <a:ext uri="{FF2B5EF4-FFF2-40B4-BE49-F238E27FC236}">
                  <a16:creationId xmlns:a16="http://schemas.microsoft.com/office/drawing/2014/main" id="{317F93C7-8E5F-4AB8-98EA-2931A3A7E128}"/>
                </a:ext>
              </a:extLst>
            </p:cNvPr>
            <p:cNvSpPr txBox="1"/>
            <p:nvPr/>
          </p:nvSpPr>
          <p:spPr>
            <a:xfrm>
              <a:off x="2489475" y="1300650"/>
              <a:ext cx="264834" cy="376607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  <a:tabLst>
                  <a:tab pos="1597660" algn="l"/>
                  <a:tab pos="2922905" algn="l"/>
                  <a:tab pos="3435985" algn="l"/>
                </a:tabLst>
              </a:pPr>
              <a:r>
                <a:rPr sz="3200" i="1" spc="65" dirty="0">
                  <a:latin typeface="Corbel" panose="020B0503020204020204" pitchFamily="34" charset="0"/>
                  <a:ea typeface="DejaVu Sans Mono" panose="020B0609030804020204" pitchFamily="49" charset="0"/>
                  <a:cs typeface="Arial" panose="020B0604020202020204" pitchFamily="34" charset="0"/>
                </a:rPr>
                <a:t>τ</a:t>
              </a:r>
              <a:endParaRPr sz="4400" baseline="4830" dirty="0">
                <a:latin typeface="Corbel" panose="020B0503020204020204" pitchFamily="34" charset="0"/>
                <a:ea typeface="DejaVu Sans Mono" panose="020B0609030804020204" pitchFamily="49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90649575-AB3D-426D-A30B-F6FA0C4CA65D}"/>
              </a:ext>
            </a:extLst>
          </p:cNvPr>
          <p:cNvGrpSpPr/>
          <p:nvPr/>
        </p:nvGrpSpPr>
        <p:grpSpPr>
          <a:xfrm>
            <a:off x="2531194" y="706328"/>
            <a:ext cx="1014348" cy="1750121"/>
            <a:chOff x="3114274" y="568188"/>
            <a:chExt cx="1109371" cy="1914070"/>
          </a:xfrm>
        </p:grpSpPr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3837097D-C2E0-4250-AD58-9B55C1C47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4275" y="568188"/>
              <a:ext cx="1109370" cy="1008634"/>
            </a:xfrm>
            <a:custGeom>
              <a:avLst/>
              <a:gdLst/>
              <a:ahLst/>
              <a:cxnLst/>
              <a:rect l="l" t="t" r="r" b="b"/>
              <a:pathLst>
                <a:path w="538480" h="489584">
                  <a:moveTo>
                    <a:pt x="293422" y="0"/>
                  </a:moveTo>
                  <a:lnTo>
                    <a:pt x="0" y="489094"/>
                  </a:lnTo>
                  <a:lnTo>
                    <a:pt x="537935" y="489094"/>
                  </a:lnTo>
                  <a:lnTo>
                    <a:pt x="293422" y="0"/>
                  </a:lnTo>
                  <a:close/>
                </a:path>
              </a:pathLst>
            </a:custGeom>
            <a:solidFill>
              <a:srgbClr val="44B57F">
                <a:alpha val="30000"/>
              </a:srgbClr>
            </a:solidFill>
            <a:effectLst>
              <a:glow rad="88900">
                <a:schemeClr val="bg1">
                  <a:alpha val="42000"/>
                </a:schemeClr>
              </a:glow>
              <a:softEdge rad="15240"/>
            </a:effectLst>
            <a:scene3d>
              <a:camera prst="orthographicFront"/>
              <a:lightRig rig="threePt" dir="t"/>
            </a:scene3d>
            <a:sp3d/>
          </p:spPr>
          <p:txBody>
            <a:bodyPr wrap="square" lIns="0" tIns="0" rIns="0" bIns="0" rtlCol="0"/>
            <a:lstStyle/>
            <a:p>
              <a:endParaRPr sz="20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endParaRPr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1113A05E-223C-4C4C-8EE4-5ECD3F86F1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4274" y="1574354"/>
              <a:ext cx="1109370" cy="907904"/>
            </a:xfrm>
            <a:custGeom>
              <a:avLst/>
              <a:gdLst/>
              <a:ahLst/>
              <a:cxnLst/>
              <a:rect l="l" t="t" r="r" b="b"/>
              <a:pathLst>
                <a:path w="538480" h="440690">
                  <a:moveTo>
                    <a:pt x="537935" y="0"/>
                  </a:moveTo>
                  <a:lnTo>
                    <a:pt x="0" y="0"/>
                  </a:lnTo>
                  <a:lnTo>
                    <a:pt x="293422" y="440098"/>
                  </a:lnTo>
                  <a:lnTo>
                    <a:pt x="537935" y="0"/>
                  </a:lnTo>
                  <a:close/>
                </a:path>
              </a:pathLst>
            </a:custGeom>
            <a:solidFill>
              <a:srgbClr val="1472E5">
                <a:alpha val="31000"/>
              </a:srgbClr>
            </a:solidFill>
            <a:effectLst>
              <a:glow rad="88900">
                <a:schemeClr val="bg1">
                  <a:alpha val="42000"/>
                </a:schemeClr>
              </a:glow>
              <a:softEdge rad="15240"/>
            </a:effectLst>
            <a:scene3d>
              <a:camera prst="orthographicFront"/>
              <a:lightRig rig="threePt" dir="t"/>
            </a:scene3d>
            <a:sp3d/>
          </p:spPr>
          <p:txBody>
            <a:bodyPr wrap="square" lIns="0" tIns="0" rIns="0" bIns="0" rtlCol="0"/>
            <a:lstStyle/>
            <a:p>
              <a:endParaRPr sz="200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endParaRPr>
            </a:p>
          </p:txBody>
        </p:sp>
        <p:sp>
          <p:nvSpPr>
            <p:cNvPr id="66" name="object 62">
              <a:extLst>
                <a:ext uri="{FF2B5EF4-FFF2-40B4-BE49-F238E27FC236}">
                  <a16:creationId xmlns:a16="http://schemas.microsoft.com/office/drawing/2014/main" id="{F76908B2-7E1B-405C-9CF7-F5DB7FF65FC0}"/>
                </a:ext>
              </a:extLst>
            </p:cNvPr>
            <p:cNvSpPr txBox="1"/>
            <p:nvPr/>
          </p:nvSpPr>
          <p:spPr>
            <a:xfrm>
              <a:off x="3455491" y="1048802"/>
              <a:ext cx="497246" cy="321627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spcBef>
                  <a:spcPts val="120"/>
                </a:spcBef>
                <a:tabLst>
                  <a:tab pos="1597660" algn="l"/>
                  <a:tab pos="2922905" algn="l"/>
                  <a:tab pos="3435985" algn="l"/>
                </a:tabLst>
              </a:pPr>
              <a:r>
                <a:rPr sz="2000" spc="215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+</a:t>
              </a:r>
              <a:r>
                <a:rPr lang="en-US" sz="2000" spc="215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1</a:t>
              </a:r>
              <a:endParaRPr sz="2000" spc="215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endParaRPr>
            </a:p>
          </p:txBody>
        </p:sp>
        <p:sp>
          <p:nvSpPr>
            <p:cNvPr id="72" name="object 62">
              <a:extLst>
                <a:ext uri="{FF2B5EF4-FFF2-40B4-BE49-F238E27FC236}">
                  <a16:creationId xmlns:a16="http://schemas.microsoft.com/office/drawing/2014/main" id="{7FB0DBD9-8DA6-44A6-9CC3-5A8A1C44E4FA}"/>
                </a:ext>
              </a:extLst>
            </p:cNvPr>
            <p:cNvSpPr txBox="1"/>
            <p:nvPr/>
          </p:nvSpPr>
          <p:spPr>
            <a:xfrm>
              <a:off x="3449883" y="1714293"/>
              <a:ext cx="436547" cy="321627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spcBef>
                  <a:spcPts val="120"/>
                </a:spcBef>
                <a:tabLst>
                  <a:tab pos="1597660" algn="l"/>
                  <a:tab pos="2922905" algn="l"/>
                  <a:tab pos="3435985" algn="l"/>
                </a:tabLst>
              </a:pPr>
              <a:r>
                <a:rPr sz="2000" spc="215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−1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25BDA8A1-0F75-4C8C-AA71-A07E0D64CBB6}"/>
              </a:ext>
            </a:extLst>
          </p:cNvPr>
          <p:cNvGrpSpPr/>
          <p:nvPr/>
        </p:nvGrpSpPr>
        <p:grpSpPr>
          <a:xfrm>
            <a:off x="3822618" y="706928"/>
            <a:ext cx="1472834" cy="1748920"/>
            <a:chOff x="4846851" y="568846"/>
            <a:chExt cx="1610807" cy="1912756"/>
          </a:xfrm>
        </p:grpSpPr>
        <p:sp>
          <p:nvSpPr>
            <p:cNvPr id="92" name="object 21">
              <a:extLst>
                <a:ext uri="{FF2B5EF4-FFF2-40B4-BE49-F238E27FC236}">
                  <a16:creationId xmlns:a16="http://schemas.microsoft.com/office/drawing/2014/main" id="{1F13C034-6DC0-445E-A578-BB7B44365C78}"/>
                </a:ext>
              </a:extLst>
            </p:cNvPr>
            <p:cNvSpPr/>
            <p:nvPr/>
          </p:nvSpPr>
          <p:spPr>
            <a:xfrm>
              <a:off x="5450483" y="568846"/>
              <a:ext cx="1007175" cy="1007174"/>
            </a:xfrm>
            <a:custGeom>
              <a:avLst/>
              <a:gdLst/>
              <a:ahLst/>
              <a:cxnLst/>
              <a:rect l="l" t="t" r="r" b="b"/>
              <a:pathLst>
                <a:path w="489585" h="489584">
                  <a:moveTo>
                    <a:pt x="489025" y="0"/>
                  </a:moveTo>
                  <a:lnTo>
                    <a:pt x="0" y="0"/>
                  </a:lnTo>
                  <a:lnTo>
                    <a:pt x="244512" y="489094"/>
                  </a:lnTo>
                  <a:lnTo>
                    <a:pt x="489025" y="0"/>
                  </a:lnTo>
                  <a:close/>
                </a:path>
              </a:pathLst>
            </a:custGeom>
            <a:solidFill>
              <a:srgbClr val="1472E5">
                <a:alpha val="31000"/>
              </a:srgbClr>
            </a:solidFill>
            <a:effectLst>
              <a:glow rad="88900">
                <a:schemeClr val="bg1">
                  <a:alpha val="42000"/>
                </a:schemeClr>
              </a:glow>
              <a:softEdge rad="15240"/>
            </a:effectLst>
            <a:scene3d>
              <a:camera prst="orthographicFront"/>
              <a:lightRig rig="threePt" dir="t"/>
            </a:scene3d>
            <a:sp3d/>
          </p:spPr>
          <p:txBody>
            <a:bodyPr wrap="square" lIns="0" tIns="0" rIns="0" bIns="0" rtlCol="0"/>
            <a:lstStyle/>
            <a:p>
              <a:endParaRPr sz="200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endParaRPr>
            </a:p>
          </p:txBody>
        </p:sp>
        <p:sp>
          <p:nvSpPr>
            <p:cNvPr id="93" name="object 23">
              <a:extLst>
                <a:ext uri="{FF2B5EF4-FFF2-40B4-BE49-F238E27FC236}">
                  <a16:creationId xmlns:a16="http://schemas.microsoft.com/office/drawing/2014/main" id="{6E84C35B-4F5D-45BC-9FAF-83A9A8A7F5E7}"/>
                </a:ext>
              </a:extLst>
            </p:cNvPr>
            <p:cNvSpPr/>
            <p:nvPr/>
          </p:nvSpPr>
          <p:spPr>
            <a:xfrm>
              <a:off x="4846854" y="568846"/>
              <a:ext cx="1107764" cy="1007174"/>
            </a:xfrm>
            <a:custGeom>
              <a:avLst/>
              <a:gdLst/>
              <a:ahLst/>
              <a:cxnLst/>
              <a:rect l="l" t="t" r="r" b="b"/>
              <a:pathLst>
                <a:path w="538480" h="489584">
                  <a:moveTo>
                    <a:pt x="293422" y="0"/>
                  </a:moveTo>
                  <a:lnTo>
                    <a:pt x="0" y="489094"/>
                  </a:lnTo>
                  <a:lnTo>
                    <a:pt x="537935" y="489094"/>
                  </a:lnTo>
                  <a:lnTo>
                    <a:pt x="293422" y="0"/>
                  </a:lnTo>
                  <a:close/>
                </a:path>
              </a:pathLst>
            </a:custGeom>
            <a:solidFill>
              <a:srgbClr val="44B57F">
                <a:alpha val="70000"/>
              </a:srgbClr>
            </a:solidFill>
            <a:effectLst>
              <a:glow rad="88900">
                <a:schemeClr val="bg1">
                  <a:alpha val="42000"/>
                </a:schemeClr>
              </a:glow>
              <a:softEdge rad="15240"/>
            </a:effectLst>
            <a:scene3d>
              <a:camera prst="orthographicFront"/>
              <a:lightRig rig="threePt" dir="t"/>
            </a:scene3d>
            <a:sp3d/>
          </p:spPr>
          <p:txBody>
            <a:bodyPr wrap="square" lIns="0" tIns="0" rIns="0" bIns="0" rtlCol="0"/>
            <a:lstStyle/>
            <a:p>
              <a:endParaRPr sz="20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endParaRPr>
            </a:p>
          </p:txBody>
        </p:sp>
        <p:sp>
          <p:nvSpPr>
            <p:cNvPr id="94" name="object 25">
              <a:extLst>
                <a:ext uri="{FF2B5EF4-FFF2-40B4-BE49-F238E27FC236}">
                  <a16:creationId xmlns:a16="http://schemas.microsoft.com/office/drawing/2014/main" id="{5C0F6230-66D9-410E-9A13-59868E26B1CC}"/>
                </a:ext>
              </a:extLst>
            </p:cNvPr>
            <p:cNvSpPr/>
            <p:nvPr/>
          </p:nvSpPr>
          <p:spPr>
            <a:xfrm>
              <a:off x="4846851" y="1575012"/>
              <a:ext cx="1107764" cy="906590"/>
            </a:xfrm>
            <a:custGeom>
              <a:avLst/>
              <a:gdLst/>
              <a:ahLst/>
              <a:cxnLst/>
              <a:rect l="l" t="t" r="r" b="b"/>
              <a:pathLst>
                <a:path w="538480" h="440690">
                  <a:moveTo>
                    <a:pt x="537935" y="0"/>
                  </a:moveTo>
                  <a:lnTo>
                    <a:pt x="0" y="0"/>
                  </a:lnTo>
                  <a:lnTo>
                    <a:pt x="293422" y="440098"/>
                  </a:lnTo>
                  <a:lnTo>
                    <a:pt x="537935" y="0"/>
                  </a:lnTo>
                  <a:close/>
                </a:path>
              </a:pathLst>
            </a:custGeom>
            <a:solidFill>
              <a:srgbClr val="1472E5">
                <a:alpha val="31000"/>
              </a:srgbClr>
            </a:solidFill>
            <a:effectLst>
              <a:glow rad="88900">
                <a:schemeClr val="bg1">
                  <a:alpha val="42000"/>
                </a:schemeClr>
              </a:glow>
              <a:softEdge rad="15240"/>
            </a:effectLst>
            <a:scene3d>
              <a:camera prst="orthographicFront"/>
              <a:lightRig rig="threePt" dir="t"/>
            </a:scene3d>
            <a:sp3d/>
          </p:spPr>
          <p:txBody>
            <a:bodyPr wrap="square" lIns="0" tIns="0" rIns="0" bIns="0" rtlCol="0"/>
            <a:lstStyle/>
            <a:p>
              <a:endParaRPr sz="200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endParaRPr>
            </a:p>
          </p:txBody>
        </p:sp>
        <p:sp>
          <p:nvSpPr>
            <p:cNvPr id="95" name="object 62">
              <a:extLst>
                <a:ext uri="{FF2B5EF4-FFF2-40B4-BE49-F238E27FC236}">
                  <a16:creationId xmlns:a16="http://schemas.microsoft.com/office/drawing/2014/main" id="{129429AB-2E40-4719-B273-2507319382AE}"/>
                </a:ext>
              </a:extLst>
            </p:cNvPr>
            <p:cNvSpPr txBox="1"/>
            <p:nvPr/>
          </p:nvSpPr>
          <p:spPr>
            <a:xfrm>
              <a:off x="5188067" y="1049460"/>
              <a:ext cx="497244" cy="321627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spcBef>
                  <a:spcPts val="120"/>
                </a:spcBef>
                <a:tabLst>
                  <a:tab pos="1597660" algn="l"/>
                  <a:tab pos="2922905" algn="l"/>
                  <a:tab pos="3435985" algn="l"/>
                </a:tabLst>
              </a:pPr>
              <a:r>
                <a:rPr sz="2000" spc="215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+2</a:t>
              </a:r>
            </a:p>
          </p:txBody>
        </p:sp>
        <p:sp>
          <p:nvSpPr>
            <p:cNvPr id="96" name="object 62">
              <a:extLst>
                <a:ext uri="{FF2B5EF4-FFF2-40B4-BE49-F238E27FC236}">
                  <a16:creationId xmlns:a16="http://schemas.microsoft.com/office/drawing/2014/main" id="{2D8F2024-1C57-44DE-99B5-873C9D22D7C5}"/>
                </a:ext>
              </a:extLst>
            </p:cNvPr>
            <p:cNvSpPr txBox="1"/>
            <p:nvPr/>
          </p:nvSpPr>
          <p:spPr>
            <a:xfrm>
              <a:off x="5774198" y="716204"/>
              <a:ext cx="436547" cy="321627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spcBef>
                  <a:spcPts val="120"/>
                </a:spcBef>
                <a:tabLst>
                  <a:tab pos="1597660" algn="l"/>
                  <a:tab pos="2922905" algn="l"/>
                  <a:tab pos="3435985" algn="l"/>
                </a:tabLst>
              </a:pPr>
              <a:r>
                <a:rPr sz="2000" spc="215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−1</a:t>
              </a:r>
            </a:p>
          </p:txBody>
        </p:sp>
        <p:sp>
          <p:nvSpPr>
            <p:cNvPr id="97" name="object 62">
              <a:extLst>
                <a:ext uri="{FF2B5EF4-FFF2-40B4-BE49-F238E27FC236}">
                  <a16:creationId xmlns:a16="http://schemas.microsoft.com/office/drawing/2014/main" id="{9238A7D4-D51F-49CE-ABBE-7C26E0F7698E}"/>
                </a:ext>
              </a:extLst>
            </p:cNvPr>
            <p:cNvSpPr txBox="1"/>
            <p:nvPr/>
          </p:nvSpPr>
          <p:spPr>
            <a:xfrm>
              <a:off x="5182453" y="1714951"/>
              <a:ext cx="436547" cy="321627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spcBef>
                  <a:spcPts val="120"/>
                </a:spcBef>
                <a:tabLst>
                  <a:tab pos="1597660" algn="l"/>
                  <a:tab pos="2922905" algn="l"/>
                  <a:tab pos="3435985" algn="l"/>
                </a:tabLst>
              </a:pPr>
              <a:r>
                <a:rPr sz="2000" spc="215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rPr>
                <a:t>−1</a:t>
              </a:r>
            </a:p>
          </p:txBody>
        </p:sp>
      </p:grp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3EB809F4-995D-4B45-B640-F4E26619DC19}"/>
              </a:ext>
            </a:extLst>
          </p:cNvPr>
          <p:cNvCxnSpPr>
            <a:cxnSpLocks/>
          </p:cNvCxnSpPr>
          <p:nvPr/>
        </p:nvCxnSpPr>
        <p:spPr>
          <a:xfrm>
            <a:off x="2392656" y="380665"/>
            <a:ext cx="0" cy="2401446"/>
          </a:xfrm>
          <a:prstGeom prst="line">
            <a:avLst/>
          </a:prstGeom>
          <a:ln w="22225" cap="rnd">
            <a:solidFill>
              <a:schemeClr val="bg2">
                <a:lumMod val="75000"/>
              </a:schemeClr>
            </a:solidFill>
            <a:prstDash val="dash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接连接符 161">
            <a:extLst>
              <a:ext uri="{FF2B5EF4-FFF2-40B4-BE49-F238E27FC236}">
                <a16:creationId xmlns:a16="http://schemas.microsoft.com/office/drawing/2014/main" id="{E0900A27-8AE4-4A83-B255-9C391D263CA3}"/>
              </a:ext>
            </a:extLst>
          </p:cNvPr>
          <p:cNvCxnSpPr>
            <a:cxnSpLocks/>
          </p:cNvCxnSpPr>
          <p:nvPr/>
        </p:nvCxnSpPr>
        <p:spPr>
          <a:xfrm>
            <a:off x="3684080" y="380665"/>
            <a:ext cx="0" cy="2401446"/>
          </a:xfrm>
          <a:prstGeom prst="line">
            <a:avLst/>
          </a:prstGeom>
          <a:ln w="22225" cap="rnd">
            <a:solidFill>
              <a:schemeClr val="bg2">
                <a:lumMod val="75000"/>
              </a:schemeClr>
            </a:solidFill>
            <a:prstDash val="dash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FB60DA95-E847-49B4-8816-744F77D623FE}"/>
              </a:ext>
            </a:extLst>
          </p:cNvPr>
          <p:cNvCxnSpPr>
            <a:cxnSpLocks/>
          </p:cNvCxnSpPr>
          <p:nvPr/>
        </p:nvCxnSpPr>
        <p:spPr>
          <a:xfrm>
            <a:off x="5433990" y="380665"/>
            <a:ext cx="0" cy="2401446"/>
          </a:xfrm>
          <a:prstGeom prst="line">
            <a:avLst/>
          </a:prstGeom>
          <a:ln w="22225" cap="rnd">
            <a:solidFill>
              <a:schemeClr val="bg2">
                <a:lumMod val="75000"/>
              </a:schemeClr>
            </a:solidFill>
            <a:prstDash val="dash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33CB9E1-F443-4D5B-91DA-CF71755D0EC2}"/>
              </a:ext>
            </a:extLst>
          </p:cNvPr>
          <p:cNvGrpSpPr/>
          <p:nvPr/>
        </p:nvGrpSpPr>
        <p:grpSpPr>
          <a:xfrm>
            <a:off x="5572528" y="327542"/>
            <a:ext cx="3807691" cy="2507692"/>
            <a:chOff x="5595778" y="327542"/>
            <a:chExt cx="3807691" cy="2507692"/>
          </a:xfrm>
        </p:grpSpPr>
        <p:sp>
          <p:nvSpPr>
            <p:cNvPr id="62" name="object 60">
              <a:extLst>
                <a:ext uri="{FF2B5EF4-FFF2-40B4-BE49-F238E27FC236}">
                  <a16:creationId xmlns:a16="http://schemas.microsoft.com/office/drawing/2014/main" id="{33D2792D-489D-4DE8-A5A7-2A697999ECE3}"/>
                </a:ext>
              </a:extLst>
            </p:cNvPr>
            <p:cNvSpPr txBox="1"/>
            <p:nvPr/>
          </p:nvSpPr>
          <p:spPr>
            <a:xfrm>
              <a:off x="7828570" y="1391553"/>
              <a:ext cx="162083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550545" algn="l"/>
                  <a:tab pos="1089025" algn="l"/>
                  <a:tab pos="1645920" algn="l"/>
                  <a:tab pos="2183765" algn="l"/>
                  <a:tab pos="2974975" algn="l"/>
                  <a:tab pos="3513454" algn="l"/>
                  <a:tab pos="4050665" algn="l"/>
                </a:tabLst>
              </a:pPr>
              <a:r>
                <a:rPr lang="en-US" altLang="zh-CN" spc="43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ejaVu Sans Mono" panose="020B0609030804020204" pitchFamily="49" charset="0"/>
                  <a:ea typeface="DejaVu Sans Mono" panose="020B0609030804020204" pitchFamily="49" charset="0"/>
                  <a:cs typeface="DejaVu Sans Mono" panose="020B0609030804020204" pitchFamily="49" charset="0"/>
                </a:rPr>
                <a:t>+</a:t>
              </a:r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endParaRPr>
            </a:p>
          </p:txBody>
        </p:sp>
        <p:sp>
          <p:nvSpPr>
            <p:cNvPr id="79" name="右大括号 78">
              <a:extLst>
                <a:ext uri="{FF2B5EF4-FFF2-40B4-BE49-F238E27FC236}">
                  <a16:creationId xmlns:a16="http://schemas.microsoft.com/office/drawing/2014/main" id="{44E351CB-04A6-47BC-928A-65656DC94683}"/>
                </a:ext>
              </a:extLst>
            </p:cNvPr>
            <p:cNvSpPr/>
            <p:nvPr/>
          </p:nvSpPr>
          <p:spPr>
            <a:xfrm rot="10800000">
              <a:off x="7662554" y="563620"/>
              <a:ext cx="240319" cy="1998267"/>
            </a:xfrm>
            <a:prstGeom prst="rightBrace">
              <a:avLst/>
            </a:prstGeom>
            <a:ln w="12700" cap="rnd">
              <a:solidFill>
                <a:schemeClr val="accent3">
                  <a:lumMod val="75000"/>
                </a:schemeClr>
              </a:solidFill>
              <a:round/>
            </a:ln>
            <a:effec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358BD682-2A4C-4CE3-BD7D-6BF29ACC69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90653" y="327542"/>
              <a:ext cx="1412816" cy="2507692"/>
              <a:chOff x="9283061" y="211538"/>
              <a:chExt cx="1492911" cy="2649855"/>
            </a:xfrm>
          </p:grpSpPr>
          <p:sp>
            <p:nvSpPr>
              <p:cNvPr id="44" name="object 42">
                <a:extLst>
                  <a:ext uri="{FF2B5EF4-FFF2-40B4-BE49-F238E27FC236}">
                    <a16:creationId xmlns:a16="http://schemas.microsoft.com/office/drawing/2014/main" id="{675DDDDE-2ACF-4128-B9AC-50692F83D24D}"/>
                  </a:ext>
                </a:extLst>
              </p:cNvPr>
              <p:cNvSpPr/>
              <p:nvPr/>
            </p:nvSpPr>
            <p:spPr>
              <a:xfrm>
                <a:off x="9702831" y="1571850"/>
                <a:ext cx="679018" cy="679018"/>
              </a:xfrm>
              <a:custGeom>
                <a:avLst/>
                <a:gdLst/>
                <a:ahLst/>
                <a:cxnLst/>
                <a:rect l="l" t="t" r="r" b="b"/>
                <a:pathLst>
                  <a:path w="489585" h="489584">
                    <a:moveTo>
                      <a:pt x="489034" y="0"/>
                    </a:moveTo>
                    <a:lnTo>
                      <a:pt x="0" y="0"/>
                    </a:lnTo>
                    <a:lnTo>
                      <a:pt x="244512" y="489094"/>
                    </a:lnTo>
                    <a:lnTo>
                      <a:pt x="489034" y="0"/>
                    </a:lnTo>
                    <a:close/>
                  </a:path>
                </a:pathLst>
              </a:custGeom>
              <a:solidFill>
                <a:srgbClr val="44B57F">
                  <a:alpha val="30000"/>
                </a:srgbClr>
              </a:solidFill>
              <a:effectLst>
                <a:glow rad="25400">
                  <a:schemeClr val="bg1">
                    <a:alpha val="44000"/>
                  </a:schemeClr>
                </a:glow>
                <a:softEdge rad="1270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15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46" name="object 44">
                <a:extLst>
                  <a:ext uri="{FF2B5EF4-FFF2-40B4-BE49-F238E27FC236}">
                    <a16:creationId xmlns:a16="http://schemas.microsoft.com/office/drawing/2014/main" id="{C2178CCB-21A2-488C-9C2A-0D2C0ACA98E9}"/>
                  </a:ext>
                </a:extLst>
              </p:cNvPr>
              <p:cNvSpPr/>
              <p:nvPr/>
            </p:nvSpPr>
            <p:spPr>
              <a:xfrm>
                <a:off x="9295876" y="1571850"/>
                <a:ext cx="746833" cy="679018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489584">
                    <a:moveTo>
                      <a:pt x="293422" y="0"/>
                    </a:moveTo>
                    <a:lnTo>
                      <a:pt x="0" y="489094"/>
                    </a:lnTo>
                    <a:lnTo>
                      <a:pt x="537935" y="489094"/>
                    </a:lnTo>
                    <a:lnTo>
                      <a:pt x="293422" y="0"/>
                    </a:lnTo>
                    <a:close/>
                  </a:path>
                </a:pathLst>
              </a:custGeom>
              <a:solidFill>
                <a:srgbClr val="1472E5">
                  <a:alpha val="31000"/>
                </a:srgbClr>
              </a:solidFill>
              <a:effectLst>
                <a:glow rad="25400">
                  <a:schemeClr val="bg1">
                    <a:alpha val="44000"/>
                  </a:schemeClr>
                </a:glow>
                <a:softEdge rad="1270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15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48" name="object 46">
                <a:extLst>
                  <a:ext uri="{FF2B5EF4-FFF2-40B4-BE49-F238E27FC236}">
                    <a16:creationId xmlns:a16="http://schemas.microsoft.com/office/drawing/2014/main" id="{5D5A833F-9F67-471C-B3C2-30585C7D19B1}"/>
                  </a:ext>
                </a:extLst>
              </p:cNvPr>
              <p:cNvSpPr/>
              <p:nvPr/>
            </p:nvSpPr>
            <p:spPr>
              <a:xfrm>
                <a:off x="9295876" y="2250188"/>
                <a:ext cx="746833" cy="611205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440690">
                    <a:moveTo>
                      <a:pt x="537935" y="0"/>
                    </a:moveTo>
                    <a:lnTo>
                      <a:pt x="0" y="0"/>
                    </a:lnTo>
                    <a:lnTo>
                      <a:pt x="293422" y="440098"/>
                    </a:lnTo>
                    <a:lnTo>
                      <a:pt x="537935" y="0"/>
                    </a:lnTo>
                    <a:close/>
                  </a:path>
                </a:pathLst>
              </a:custGeom>
              <a:solidFill>
                <a:srgbClr val="44B57F">
                  <a:alpha val="30000"/>
                </a:srgbClr>
              </a:solidFill>
              <a:effectLst>
                <a:glow rad="25400">
                  <a:schemeClr val="bg1">
                    <a:alpha val="44000"/>
                  </a:schemeClr>
                </a:glow>
                <a:softEdge rad="1270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15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50" name="object 48">
                <a:extLst>
                  <a:ext uri="{FF2B5EF4-FFF2-40B4-BE49-F238E27FC236}">
                    <a16:creationId xmlns:a16="http://schemas.microsoft.com/office/drawing/2014/main" id="{D771C8DB-BE37-4923-93D9-5C179106C41D}"/>
                  </a:ext>
                </a:extLst>
              </p:cNvPr>
              <p:cNvSpPr/>
              <p:nvPr/>
            </p:nvSpPr>
            <p:spPr>
              <a:xfrm>
                <a:off x="9702831" y="2250188"/>
                <a:ext cx="746833" cy="611205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440690">
                    <a:moveTo>
                      <a:pt x="244512" y="0"/>
                    </a:moveTo>
                    <a:lnTo>
                      <a:pt x="0" y="440098"/>
                    </a:lnTo>
                    <a:lnTo>
                      <a:pt x="537935" y="440098"/>
                    </a:lnTo>
                    <a:lnTo>
                      <a:pt x="244512" y="0"/>
                    </a:lnTo>
                    <a:close/>
                  </a:path>
                </a:pathLst>
              </a:custGeom>
              <a:solidFill>
                <a:srgbClr val="1472E5">
                  <a:alpha val="31000"/>
                </a:srgbClr>
              </a:solidFill>
              <a:effectLst>
                <a:glow rad="25400">
                  <a:schemeClr val="bg1">
                    <a:alpha val="44000"/>
                  </a:schemeClr>
                </a:glow>
                <a:softEdge rad="1270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15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52" name="object 50">
                <a:extLst>
                  <a:ext uri="{FF2B5EF4-FFF2-40B4-BE49-F238E27FC236}">
                    <a16:creationId xmlns:a16="http://schemas.microsoft.com/office/drawing/2014/main" id="{BCBE5293-53AF-4E71-83BC-356CD138A8E3}"/>
                  </a:ext>
                </a:extLst>
              </p:cNvPr>
              <p:cNvSpPr txBox="1"/>
              <p:nvPr/>
            </p:nvSpPr>
            <p:spPr>
              <a:xfrm>
                <a:off x="9539443" y="1938949"/>
                <a:ext cx="357565" cy="25063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−</a:t>
                </a:r>
                <a:r>
                  <a:rPr sz="1500" spc="-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1</a:t>
                </a:r>
                <a:endParaRPr sz="1500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53" name="object 51">
                <a:extLst>
                  <a:ext uri="{FF2B5EF4-FFF2-40B4-BE49-F238E27FC236}">
                    <a16:creationId xmlns:a16="http://schemas.microsoft.com/office/drawing/2014/main" id="{F029044E-4769-4921-A88C-EFC7D46DF91D}"/>
                  </a:ext>
                </a:extLst>
              </p:cNvPr>
              <p:cNvSpPr txBox="1"/>
              <p:nvPr/>
            </p:nvSpPr>
            <p:spPr>
              <a:xfrm>
                <a:off x="9889167" y="2519564"/>
                <a:ext cx="360299" cy="246221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−</a:t>
                </a:r>
                <a:r>
                  <a:rPr sz="1500" spc="-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1</a:t>
                </a:r>
                <a:endParaRPr sz="1500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70" name="object 62">
                <a:extLst>
                  <a:ext uri="{FF2B5EF4-FFF2-40B4-BE49-F238E27FC236}">
                    <a16:creationId xmlns:a16="http://schemas.microsoft.com/office/drawing/2014/main" id="{BFFCA092-24E6-4643-8857-9BC9B850A9F5}"/>
                  </a:ext>
                </a:extLst>
              </p:cNvPr>
              <p:cNvSpPr txBox="1"/>
              <p:nvPr/>
            </p:nvSpPr>
            <p:spPr>
              <a:xfrm>
                <a:off x="9897008" y="1716285"/>
                <a:ext cx="352459" cy="246221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spcBef>
                    <a:spcPts val="120"/>
                  </a:spcBef>
                  <a:tabLst>
                    <a:tab pos="1597660" algn="l"/>
                    <a:tab pos="2922905" algn="l"/>
                    <a:tab pos="3435985" algn="l"/>
                  </a:tabLst>
                </a:pPr>
                <a:r>
                  <a:rPr lang="en-US"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+</a:t>
                </a:r>
                <a:r>
                  <a:rPr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1</a:t>
                </a:r>
              </a:p>
            </p:txBody>
          </p:sp>
          <p:sp>
            <p:nvSpPr>
              <p:cNvPr id="54" name="object 52">
                <a:extLst>
                  <a:ext uri="{FF2B5EF4-FFF2-40B4-BE49-F238E27FC236}">
                    <a16:creationId xmlns:a16="http://schemas.microsoft.com/office/drawing/2014/main" id="{8CC83392-4ADD-42B3-935B-CAD9F5335AA2}"/>
                  </a:ext>
                </a:extLst>
              </p:cNvPr>
              <p:cNvSpPr/>
              <p:nvPr/>
            </p:nvSpPr>
            <p:spPr>
              <a:xfrm>
                <a:off x="10029139" y="211878"/>
                <a:ext cx="746833" cy="679018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489584">
                    <a:moveTo>
                      <a:pt x="244512" y="0"/>
                    </a:moveTo>
                    <a:lnTo>
                      <a:pt x="0" y="489094"/>
                    </a:lnTo>
                    <a:lnTo>
                      <a:pt x="537935" y="489094"/>
                    </a:lnTo>
                    <a:lnTo>
                      <a:pt x="244512" y="0"/>
                    </a:lnTo>
                    <a:close/>
                  </a:path>
                </a:pathLst>
              </a:custGeom>
              <a:solidFill>
                <a:srgbClr val="1472E5">
                  <a:alpha val="31000"/>
                </a:srgbClr>
              </a:solidFill>
              <a:effectLst>
                <a:glow rad="25400">
                  <a:schemeClr val="bg1">
                    <a:alpha val="44000"/>
                  </a:schemeClr>
                </a:glow>
                <a:softEdge rad="1270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15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56" name="object 54">
                <a:extLst>
                  <a:ext uri="{FF2B5EF4-FFF2-40B4-BE49-F238E27FC236}">
                    <a16:creationId xmlns:a16="http://schemas.microsoft.com/office/drawing/2014/main" id="{1D60C409-50D0-4404-A1BF-77EA17085E9A}"/>
                  </a:ext>
                </a:extLst>
              </p:cNvPr>
              <p:cNvSpPr/>
              <p:nvPr/>
            </p:nvSpPr>
            <p:spPr>
              <a:xfrm>
                <a:off x="9689235" y="211538"/>
                <a:ext cx="679018" cy="679018"/>
              </a:xfrm>
              <a:custGeom>
                <a:avLst/>
                <a:gdLst/>
                <a:ahLst/>
                <a:cxnLst/>
                <a:rect l="l" t="t" r="r" b="b"/>
                <a:pathLst>
                  <a:path w="489585" h="489584">
                    <a:moveTo>
                      <a:pt x="489034" y="0"/>
                    </a:moveTo>
                    <a:lnTo>
                      <a:pt x="0" y="0"/>
                    </a:lnTo>
                    <a:lnTo>
                      <a:pt x="244521" y="489094"/>
                    </a:lnTo>
                    <a:lnTo>
                      <a:pt x="489034" y="0"/>
                    </a:lnTo>
                    <a:close/>
                  </a:path>
                </a:pathLst>
              </a:custGeom>
              <a:solidFill>
                <a:srgbClr val="44B57F">
                  <a:alpha val="30000"/>
                </a:srgbClr>
              </a:solidFill>
              <a:effectLst>
                <a:glow rad="25400">
                  <a:schemeClr val="bg1">
                    <a:alpha val="44000"/>
                  </a:schemeClr>
                </a:glow>
                <a:softEdge rad="1270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15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58" name="object 56">
                <a:extLst>
                  <a:ext uri="{FF2B5EF4-FFF2-40B4-BE49-F238E27FC236}">
                    <a16:creationId xmlns:a16="http://schemas.microsoft.com/office/drawing/2014/main" id="{AF8317EE-DC8C-4E86-9422-89B24E3434D2}"/>
                  </a:ext>
                </a:extLst>
              </p:cNvPr>
              <p:cNvSpPr/>
              <p:nvPr/>
            </p:nvSpPr>
            <p:spPr>
              <a:xfrm>
                <a:off x="9283061" y="211878"/>
                <a:ext cx="746833" cy="679018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489584">
                    <a:moveTo>
                      <a:pt x="293413" y="0"/>
                    </a:moveTo>
                    <a:lnTo>
                      <a:pt x="0" y="489094"/>
                    </a:lnTo>
                    <a:lnTo>
                      <a:pt x="537935" y="489094"/>
                    </a:lnTo>
                    <a:lnTo>
                      <a:pt x="293413" y="0"/>
                    </a:lnTo>
                    <a:close/>
                  </a:path>
                </a:pathLst>
              </a:custGeom>
              <a:solidFill>
                <a:srgbClr val="1472E5">
                  <a:alpha val="31000"/>
                </a:srgbClr>
              </a:solidFill>
              <a:effectLst>
                <a:glow rad="25400">
                  <a:schemeClr val="bg1">
                    <a:alpha val="44000"/>
                  </a:schemeClr>
                </a:glow>
                <a:softEdge rad="1270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15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60" name="object 58">
                <a:extLst>
                  <a:ext uri="{FF2B5EF4-FFF2-40B4-BE49-F238E27FC236}">
                    <a16:creationId xmlns:a16="http://schemas.microsoft.com/office/drawing/2014/main" id="{9F53353A-D046-4F9E-AB4D-34F386B75A14}"/>
                  </a:ext>
                </a:extLst>
              </p:cNvPr>
              <p:cNvSpPr/>
              <p:nvPr/>
            </p:nvSpPr>
            <p:spPr>
              <a:xfrm>
                <a:off x="9283061" y="890216"/>
                <a:ext cx="746833" cy="611205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440690">
                    <a:moveTo>
                      <a:pt x="537935" y="0"/>
                    </a:moveTo>
                    <a:lnTo>
                      <a:pt x="0" y="0"/>
                    </a:lnTo>
                    <a:lnTo>
                      <a:pt x="293413" y="440098"/>
                    </a:lnTo>
                    <a:lnTo>
                      <a:pt x="537935" y="0"/>
                    </a:lnTo>
                    <a:close/>
                  </a:path>
                </a:pathLst>
              </a:custGeom>
              <a:solidFill>
                <a:srgbClr val="44B57F">
                  <a:alpha val="30000"/>
                </a:srgbClr>
              </a:solidFill>
              <a:effectLst>
                <a:glow rad="25400">
                  <a:schemeClr val="bg1">
                    <a:alpha val="44000"/>
                  </a:schemeClr>
                </a:glow>
                <a:softEdge rad="1270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15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64" name="object 62">
                <a:extLst>
                  <a:ext uri="{FF2B5EF4-FFF2-40B4-BE49-F238E27FC236}">
                    <a16:creationId xmlns:a16="http://schemas.microsoft.com/office/drawing/2014/main" id="{B532572E-54FD-4834-93C6-58923180D97B}"/>
                  </a:ext>
                </a:extLst>
              </p:cNvPr>
              <p:cNvSpPr txBox="1"/>
              <p:nvPr/>
            </p:nvSpPr>
            <p:spPr>
              <a:xfrm>
                <a:off x="10249468" y="560551"/>
                <a:ext cx="379536" cy="246221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spcBef>
                    <a:spcPts val="120"/>
                  </a:spcBef>
                  <a:tabLst>
                    <a:tab pos="1597660" algn="l"/>
                    <a:tab pos="2922905" algn="l"/>
                    <a:tab pos="3435985" algn="l"/>
                  </a:tabLst>
                </a:pPr>
                <a:r>
                  <a:rPr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−1</a:t>
                </a:r>
              </a:p>
            </p:txBody>
          </p:sp>
          <p:sp>
            <p:nvSpPr>
              <p:cNvPr id="67" name="object 62">
                <a:extLst>
                  <a:ext uri="{FF2B5EF4-FFF2-40B4-BE49-F238E27FC236}">
                    <a16:creationId xmlns:a16="http://schemas.microsoft.com/office/drawing/2014/main" id="{3E049F6F-8AFF-4BF7-BD95-D7E3701B7912}"/>
                  </a:ext>
                </a:extLst>
              </p:cNvPr>
              <p:cNvSpPr txBox="1"/>
              <p:nvPr/>
            </p:nvSpPr>
            <p:spPr>
              <a:xfrm>
                <a:off x="9525060" y="556165"/>
                <a:ext cx="364108" cy="246221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spcBef>
                    <a:spcPts val="120"/>
                  </a:spcBef>
                  <a:tabLst>
                    <a:tab pos="1597660" algn="l"/>
                    <a:tab pos="2922905" algn="l"/>
                    <a:tab pos="3435985" algn="l"/>
                  </a:tabLst>
                </a:pPr>
                <a:r>
                  <a:rPr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−1</a:t>
                </a:r>
              </a:p>
            </p:txBody>
          </p:sp>
          <p:sp>
            <p:nvSpPr>
              <p:cNvPr id="69" name="object 62">
                <a:extLst>
                  <a:ext uri="{FF2B5EF4-FFF2-40B4-BE49-F238E27FC236}">
                    <a16:creationId xmlns:a16="http://schemas.microsoft.com/office/drawing/2014/main" id="{2B1E61F1-EEFF-4144-B8F7-781A3993F93D}"/>
                  </a:ext>
                </a:extLst>
              </p:cNvPr>
              <p:cNvSpPr txBox="1"/>
              <p:nvPr/>
            </p:nvSpPr>
            <p:spPr>
              <a:xfrm>
                <a:off x="9889168" y="356312"/>
                <a:ext cx="399932" cy="246221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spcBef>
                    <a:spcPts val="120"/>
                  </a:spcBef>
                  <a:tabLst>
                    <a:tab pos="1597660" algn="l"/>
                    <a:tab pos="2922905" algn="l"/>
                    <a:tab pos="3435985" algn="l"/>
                  </a:tabLst>
                </a:pPr>
                <a:r>
                  <a:rPr lang="en-US"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+</a:t>
                </a:r>
                <a:r>
                  <a:rPr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1</a:t>
                </a:r>
              </a:p>
            </p:txBody>
          </p:sp>
          <p:sp>
            <p:nvSpPr>
              <p:cNvPr id="73" name="object 62">
                <a:extLst>
                  <a:ext uri="{FF2B5EF4-FFF2-40B4-BE49-F238E27FC236}">
                    <a16:creationId xmlns:a16="http://schemas.microsoft.com/office/drawing/2014/main" id="{081BDBCF-F916-45F1-9288-1064AA6A4473}"/>
                  </a:ext>
                </a:extLst>
              </p:cNvPr>
              <p:cNvSpPr txBox="1"/>
              <p:nvPr/>
            </p:nvSpPr>
            <p:spPr>
              <a:xfrm>
                <a:off x="9525060" y="974689"/>
                <a:ext cx="364108" cy="246221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spcBef>
                    <a:spcPts val="120"/>
                  </a:spcBef>
                  <a:tabLst>
                    <a:tab pos="1597660" algn="l"/>
                    <a:tab pos="2922905" algn="l"/>
                    <a:tab pos="3435985" algn="l"/>
                  </a:tabLst>
                </a:pPr>
                <a:r>
                  <a:rPr lang="en-US"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+</a:t>
                </a:r>
                <a:r>
                  <a:rPr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1</a:t>
                </a:r>
              </a:p>
            </p:txBody>
          </p:sp>
          <p:sp>
            <p:nvSpPr>
              <p:cNvPr id="90" name="object 62">
                <a:extLst>
                  <a:ext uri="{FF2B5EF4-FFF2-40B4-BE49-F238E27FC236}">
                    <a16:creationId xmlns:a16="http://schemas.microsoft.com/office/drawing/2014/main" id="{08A880EB-5528-4F5D-A1C5-2B91C6AE7DDB}"/>
                  </a:ext>
                </a:extLst>
              </p:cNvPr>
              <p:cNvSpPr txBox="1"/>
              <p:nvPr/>
            </p:nvSpPr>
            <p:spPr>
              <a:xfrm>
                <a:off x="9546375" y="2354579"/>
                <a:ext cx="350633" cy="246221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spcBef>
                    <a:spcPts val="120"/>
                  </a:spcBef>
                  <a:tabLst>
                    <a:tab pos="1597660" algn="l"/>
                    <a:tab pos="2922905" algn="l"/>
                    <a:tab pos="3435985" algn="l"/>
                  </a:tabLst>
                </a:pPr>
                <a:r>
                  <a:rPr lang="en-US"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+</a:t>
                </a:r>
                <a:r>
                  <a:rPr sz="15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1</a:t>
                </a:r>
              </a:p>
            </p:txBody>
          </p:sp>
        </p:grpSp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CAF2F8A1-36A8-4E80-86BA-3AF482205221}"/>
                </a:ext>
              </a:extLst>
            </p:cNvPr>
            <p:cNvGrpSpPr/>
            <p:nvPr/>
          </p:nvGrpSpPr>
          <p:grpSpPr>
            <a:xfrm>
              <a:off x="5595778" y="662005"/>
              <a:ext cx="2024731" cy="1748920"/>
              <a:chOff x="5803453" y="604025"/>
              <a:chExt cx="2214405" cy="1912756"/>
            </a:xfrm>
          </p:grpSpPr>
          <p:sp>
            <p:nvSpPr>
              <p:cNvPr id="30" name="object 27">
                <a:extLst>
                  <a:ext uri="{FF2B5EF4-FFF2-40B4-BE49-F238E27FC236}">
                    <a16:creationId xmlns:a16="http://schemas.microsoft.com/office/drawing/2014/main" id="{0AD43B3B-3A16-4D58-A4F4-40841BCA0BB7}"/>
                  </a:ext>
                </a:extLst>
              </p:cNvPr>
              <p:cNvSpPr/>
              <p:nvPr/>
            </p:nvSpPr>
            <p:spPr>
              <a:xfrm>
                <a:off x="6910096" y="604025"/>
                <a:ext cx="1107762" cy="1007174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489584">
                    <a:moveTo>
                      <a:pt x="244521" y="0"/>
                    </a:moveTo>
                    <a:lnTo>
                      <a:pt x="0" y="489094"/>
                    </a:lnTo>
                    <a:lnTo>
                      <a:pt x="537935" y="489094"/>
                    </a:lnTo>
                    <a:lnTo>
                      <a:pt x="244521" y="0"/>
                    </a:lnTo>
                    <a:close/>
                  </a:path>
                </a:pathLst>
              </a:custGeom>
              <a:solidFill>
                <a:srgbClr val="1472E5">
                  <a:alpha val="31000"/>
                </a:srgbClr>
              </a:solidFill>
              <a:effectLst>
                <a:glow rad="88900">
                  <a:schemeClr val="bg1">
                    <a:alpha val="42000"/>
                  </a:schemeClr>
                </a:glow>
                <a:softEdge rad="1524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20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EAF68302-755E-443E-9CD5-1473EE19688D}"/>
                  </a:ext>
                </a:extLst>
              </p:cNvPr>
              <p:cNvSpPr/>
              <p:nvPr/>
            </p:nvSpPr>
            <p:spPr>
              <a:xfrm>
                <a:off x="6407081" y="604025"/>
                <a:ext cx="1007172" cy="1007174"/>
              </a:xfrm>
              <a:custGeom>
                <a:avLst/>
                <a:gdLst/>
                <a:ahLst/>
                <a:cxnLst/>
                <a:rect l="l" t="t" r="r" b="b"/>
                <a:pathLst>
                  <a:path w="489584" h="489584">
                    <a:moveTo>
                      <a:pt x="489034" y="0"/>
                    </a:moveTo>
                    <a:lnTo>
                      <a:pt x="0" y="0"/>
                    </a:lnTo>
                    <a:lnTo>
                      <a:pt x="244512" y="489094"/>
                    </a:lnTo>
                    <a:lnTo>
                      <a:pt x="489034" y="0"/>
                    </a:lnTo>
                    <a:close/>
                  </a:path>
                </a:pathLst>
              </a:custGeom>
              <a:solidFill>
                <a:srgbClr val="44B57F">
                  <a:alpha val="70000"/>
                </a:srgbClr>
              </a:solidFill>
              <a:effectLst>
                <a:glow rad="88900">
                  <a:schemeClr val="bg1">
                    <a:alpha val="42000"/>
                  </a:schemeClr>
                </a:glow>
                <a:softEdge rad="1524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20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34" name="object 31">
                <a:extLst>
                  <a:ext uri="{FF2B5EF4-FFF2-40B4-BE49-F238E27FC236}">
                    <a16:creationId xmlns:a16="http://schemas.microsoft.com/office/drawing/2014/main" id="{52198011-FFC1-4B31-B096-883DB56968C8}"/>
                  </a:ext>
                </a:extLst>
              </p:cNvPr>
              <p:cNvSpPr/>
              <p:nvPr/>
            </p:nvSpPr>
            <p:spPr>
              <a:xfrm>
                <a:off x="5803453" y="604025"/>
                <a:ext cx="1107762" cy="1007174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489584">
                    <a:moveTo>
                      <a:pt x="293422" y="0"/>
                    </a:moveTo>
                    <a:lnTo>
                      <a:pt x="0" y="489094"/>
                    </a:lnTo>
                    <a:lnTo>
                      <a:pt x="537935" y="489094"/>
                    </a:lnTo>
                    <a:lnTo>
                      <a:pt x="293422" y="0"/>
                    </a:lnTo>
                    <a:close/>
                  </a:path>
                </a:pathLst>
              </a:custGeom>
              <a:solidFill>
                <a:srgbClr val="1472E5">
                  <a:alpha val="55000"/>
                </a:srgbClr>
              </a:solidFill>
              <a:effectLst>
                <a:glow rad="88900">
                  <a:schemeClr val="bg1">
                    <a:alpha val="42000"/>
                  </a:schemeClr>
                </a:glow>
                <a:softEdge rad="1524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20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36" name="object 33">
                <a:extLst>
                  <a:ext uri="{FF2B5EF4-FFF2-40B4-BE49-F238E27FC236}">
                    <a16:creationId xmlns:a16="http://schemas.microsoft.com/office/drawing/2014/main" id="{D1B0078D-BD0A-49CC-86F5-8D94398829A3}"/>
                  </a:ext>
                </a:extLst>
              </p:cNvPr>
              <p:cNvSpPr/>
              <p:nvPr/>
            </p:nvSpPr>
            <p:spPr>
              <a:xfrm>
                <a:off x="5803453" y="1610191"/>
                <a:ext cx="1107762" cy="906590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440690">
                    <a:moveTo>
                      <a:pt x="537935" y="0"/>
                    </a:moveTo>
                    <a:lnTo>
                      <a:pt x="0" y="0"/>
                    </a:lnTo>
                    <a:lnTo>
                      <a:pt x="293422" y="440098"/>
                    </a:lnTo>
                    <a:lnTo>
                      <a:pt x="537935" y="0"/>
                    </a:lnTo>
                    <a:close/>
                  </a:path>
                </a:pathLst>
              </a:custGeom>
              <a:solidFill>
                <a:srgbClr val="44B57F">
                  <a:alpha val="70000"/>
                </a:srgbClr>
              </a:solidFill>
              <a:effectLst>
                <a:glow rad="88900">
                  <a:schemeClr val="bg1">
                    <a:alpha val="42000"/>
                  </a:schemeClr>
                </a:glow>
                <a:softEdge rad="1524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20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9E13C967-0867-4C6E-8288-74C66D783247}"/>
                  </a:ext>
                </a:extLst>
              </p:cNvPr>
              <p:cNvSpPr/>
              <p:nvPr/>
            </p:nvSpPr>
            <p:spPr>
              <a:xfrm>
                <a:off x="6407081" y="1610191"/>
                <a:ext cx="1107762" cy="906590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440690">
                    <a:moveTo>
                      <a:pt x="244512" y="0"/>
                    </a:moveTo>
                    <a:lnTo>
                      <a:pt x="0" y="440098"/>
                    </a:lnTo>
                    <a:lnTo>
                      <a:pt x="537935" y="440098"/>
                    </a:lnTo>
                    <a:lnTo>
                      <a:pt x="244512" y="0"/>
                    </a:lnTo>
                    <a:close/>
                  </a:path>
                </a:pathLst>
              </a:custGeom>
              <a:solidFill>
                <a:srgbClr val="1472E5">
                  <a:alpha val="31000"/>
                </a:srgbClr>
              </a:solidFill>
              <a:effectLst>
                <a:glow rad="88900">
                  <a:schemeClr val="bg1">
                    <a:alpha val="42000"/>
                  </a:schemeClr>
                </a:glow>
                <a:softEdge rad="1524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/>
              <a:lstStyle/>
              <a:p>
                <a:endParaRPr sz="200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40" name="object 37">
                <a:extLst>
                  <a:ext uri="{FF2B5EF4-FFF2-40B4-BE49-F238E27FC236}">
                    <a16:creationId xmlns:a16="http://schemas.microsoft.com/office/drawing/2014/main" id="{976C2715-4417-48BE-8762-D0D847E5079E}"/>
                  </a:ext>
                </a:extLst>
              </p:cNvPr>
              <p:cNvSpPr txBox="1"/>
              <p:nvPr/>
            </p:nvSpPr>
            <p:spPr>
              <a:xfrm>
                <a:off x="7198132" y="1013763"/>
                <a:ext cx="429781" cy="332979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20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−</a:t>
                </a:r>
                <a:r>
                  <a:rPr sz="2000" spc="-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1</a:t>
                </a:r>
                <a:endParaRPr sz="2000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41" name="object 38">
                <a:extLst>
                  <a:ext uri="{FF2B5EF4-FFF2-40B4-BE49-F238E27FC236}">
                    <a16:creationId xmlns:a16="http://schemas.microsoft.com/office/drawing/2014/main" id="{1FCE6580-6484-414D-B831-C6096D41BFDE}"/>
                  </a:ext>
                </a:extLst>
              </p:cNvPr>
              <p:cNvSpPr txBox="1"/>
              <p:nvPr/>
            </p:nvSpPr>
            <p:spPr>
              <a:xfrm>
                <a:off x="6121966" y="1119536"/>
                <a:ext cx="429781" cy="332979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20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−</a:t>
                </a:r>
                <a:r>
                  <a:rPr sz="2000" spc="-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2</a:t>
                </a:r>
                <a:endParaRPr sz="2000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42" name="object 39">
                <a:extLst>
                  <a:ext uri="{FF2B5EF4-FFF2-40B4-BE49-F238E27FC236}">
                    <a16:creationId xmlns:a16="http://schemas.microsoft.com/office/drawing/2014/main" id="{9C874381-F27A-4E28-921D-D18FA78E0008}"/>
                  </a:ext>
                </a:extLst>
              </p:cNvPr>
              <p:cNvSpPr txBox="1"/>
              <p:nvPr/>
            </p:nvSpPr>
            <p:spPr>
              <a:xfrm>
                <a:off x="6713453" y="2033291"/>
                <a:ext cx="429781" cy="332979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20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−</a:t>
                </a:r>
                <a:r>
                  <a:rPr sz="2000" spc="-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1</a:t>
                </a:r>
                <a:endParaRPr sz="2000" dirty="0">
                  <a:latin typeface="Cascadia Code Light" panose="020B0609020000020004" pitchFamily="49" charset="0"/>
                  <a:ea typeface="Cascadia Code Light" panose="020B0609020000020004" pitchFamily="49" charset="0"/>
                  <a:cs typeface="Cascadia Code Light" panose="020B0609020000020004" pitchFamily="49" charset="0"/>
                </a:endParaRPr>
              </a:p>
            </p:txBody>
          </p:sp>
          <p:sp>
            <p:nvSpPr>
              <p:cNvPr id="68" name="object 62">
                <a:extLst>
                  <a:ext uri="{FF2B5EF4-FFF2-40B4-BE49-F238E27FC236}">
                    <a16:creationId xmlns:a16="http://schemas.microsoft.com/office/drawing/2014/main" id="{E6F11CF8-33F4-4D1F-9B72-E98782DC823B}"/>
                  </a:ext>
                </a:extLst>
              </p:cNvPr>
              <p:cNvSpPr txBox="1"/>
              <p:nvPr/>
            </p:nvSpPr>
            <p:spPr>
              <a:xfrm>
                <a:off x="6688621" y="792365"/>
                <a:ext cx="479447" cy="321627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spcBef>
                    <a:spcPts val="120"/>
                  </a:spcBef>
                  <a:tabLst>
                    <a:tab pos="1597660" algn="l"/>
                    <a:tab pos="2922905" algn="l"/>
                    <a:tab pos="3435985" algn="l"/>
                  </a:tabLst>
                </a:pPr>
                <a:r>
                  <a:rPr sz="20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+2</a:t>
                </a:r>
              </a:p>
            </p:txBody>
          </p:sp>
          <p:sp>
            <p:nvSpPr>
              <p:cNvPr id="89" name="object 62">
                <a:extLst>
                  <a:ext uri="{FF2B5EF4-FFF2-40B4-BE49-F238E27FC236}">
                    <a16:creationId xmlns:a16="http://schemas.microsoft.com/office/drawing/2014/main" id="{438F8DB0-FBC9-421A-8398-0A1E07E876B1}"/>
                  </a:ext>
                </a:extLst>
              </p:cNvPr>
              <p:cNvSpPr txBox="1"/>
              <p:nvPr/>
            </p:nvSpPr>
            <p:spPr>
              <a:xfrm>
                <a:off x="6167359" y="1768222"/>
                <a:ext cx="479447" cy="321627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spcBef>
                    <a:spcPts val="120"/>
                  </a:spcBef>
                  <a:tabLst>
                    <a:tab pos="1597660" algn="l"/>
                    <a:tab pos="2922905" algn="l"/>
                    <a:tab pos="3435985" algn="l"/>
                  </a:tabLst>
                </a:pPr>
                <a:r>
                  <a:rPr sz="2000" spc="215" dirty="0">
                    <a:latin typeface="Cascadia Code Light" panose="020B0609020000020004" pitchFamily="49" charset="0"/>
                    <a:ea typeface="Cascadia Code Light" panose="020B0609020000020004" pitchFamily="49" charset="0"/>
                    <a:cs typeface="Cascadia Code Light" panose="020B0609020000020004" pitchFamily="49" charset="0"/>
                  </a:rPr>
                  <a:t>+2</a:t>
                </a:r>
              </a:p>
            </p:txBody>
          </p:sp>
        </p:grpSp>
      </p:grpSp>
      <p:cxnSp>
        <p:nvCxnSpPr>
          <p:cNvPr id="164" name="直接连接符 163">
            <a:extLst>
              <a:ext uri="{FF2B5EF4-FFF2-40B4-BE49-F238E27FC236}">
                <a16:creationId xmlns:a16="http://schemas.microsoft.com/office/drawing/2014/main" id="{D13913DC-BDB9-4C28-A02B-5BF0005802BD}"/>
              </a:ext>
            </a:extLst>
          </p:cNvPr>
          <p:cNvCxnSpPr>
            <a:cxnSpLocks/>
          </p:cNvCxnSpPr>
          <p:nvPr/>
        </p:nvCxnSpPr>
        <p:spPr>
          <a:xfrm>
            <a:off x="9556860" y="380665"/>
            <a:ext cx="0" cy="2401446"/>
          </a:xfrm>
          <a:prstGeom prst="line">
            <a:avLst/>
          </a:prstGeom>
          <a:ln w="22225" cap="rnd">
            <a:solidFill>
              <a:schemeClr val="bg2">
                <a:lumMod val="75000"/>
              </a:schemeClr>
            </a:solidFill>
            <a:prstDash val="dash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图片 79">
            <a:extLst>
              <a:ext uri="{FF2B5EF4-FFF2-40B4-BE49-F238E27FC236}">
                <a16:creationId xmlns:a16="http://schemas.microsoft.com/office/drawing/2014/main" id="{B2FA8270-B593-470A-A037-D7BC5CCC2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816" y="510441"/>
            <a:ext cx="2038493" cy="2181600"/>
          </a:xfrm>
          <a:prstGeom prst="rect">
            <a:avLst/>
          </a:prstGeom>
          <a:ln w="25400" cap="rnd">
            <a:solidFill>
              <a:schemeClr val="accent1"/>
            </a:solidFill>
            <a:prstDash val="solid"/>
          </a:ln>
        </p:spPr>
      </p:pic>
      <p:pic>
        <p:nvPicPr>
          <p:cNvPr id="82" name="图片 7">
            <a:extLst>
              <a:ext uri="{FF2B5EF4-FFF2-40B4-BE49-F238E27FC236}">
                <a16:creationId xmlns:a16="http://schemas.microsoft.com/office/drawing/2014/main" id="{68B9F3C6-AE73-4CEE-93E9-36C4395BD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68" y="5509100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D53472FA-55EF-4FC7-9557-895578E0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07" y="5509100"/>
            <a:ext cx="1255316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2CBE416-BD36-4709-83E6-CEA90A8FD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629" y="5509100"/>
            <a:ext cx="1276967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5EE820-995C-481B-B5A1-F6D40D914AB8}"/>
              </a:ext>
            </a:extLst>
          </p:cNvPr>
          <p:cNvSpPr txBox="1">
            <a:spLocks/>
          </p:cNvSpPr>
          <p:nvPr/>
        </p:nvSpPr>
        <p:spPr>
          <a:xfrm>
            <a:off x="580016" y="250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0B050F-1E16-479D-8095-69017D2547DF}"/>
              </a:ext>
            </a:extLst>
          </p:cNvPr>
          <p:cNvSpPr txBox="1"/>
          <p:nvPr/>
        </p:nvSpPr>
        <p:spPr>
          <a:xfrm>
            <a:off x="705196" y="2023647"/>
            <a:ext cx="11176403" cy="2810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3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altLang="zh-CN" sz="3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numerical framework for </a:t>
            </a:r>
            <a:r>
              <a:rPr lang="en-US" altLang="zh-CN" sz="3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discretizing TGV </a:t>
            </a:r>
            <a:r>
              <a:rPr lang="en-US" altLang="zh-CN" sz="3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triangular meshes.</a:t>
            </a:r>
          </a:p>
          <a:p>
            <a:pPr algn="l">
              <a:lnSpc>
                <a:spcPts val="2800"/>
              </a:lnSpc>
              <a:spcAft>
                <a:spcPts val="1200"/>
              </a:spcAft>
            </a:pPr>
            <a:endParaRPr lang="en-US" altLang="zh-CN" sz="28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ts val="2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normal filter using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TGV-based regularization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47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C8AEA-4011-46F8-9448-84D85210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16" y="250032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Discretization</a:t>
            </a:r>
          </a:p>
        </p:txBody>
      </p:sp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F517F9DE-2227-42F9-BDDA-A3D80B039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37361"/>
              </p:ext>
            </p:extLst>
          </p:nvPr>
        </p:nvGraphicFramePr>
        <p:xfrm>
          <a:off x="2338388" y="1674813"/>
          <a:ext cx="75168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49360" imgH="291960" progId="Equation.DSMT4">
                  <p:embed/>
                </p:oleObj>
              </mc:Choice>
              <mc:Fallback>
                <p:oleObj name="Equation" r:id="rId3" imgW="2349360" imgH="29196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E3FFA944-906D-43AE-839E-77318852C8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8388" y="1674813"/>
                        <a:ext cx="7516812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DDBA868-C669-4BF5-AE27-0C8B8E022DB9}"/>
              </a:ext>
            </a:extLst>
          </p:cNvPr>
          <p:cNvSpPr txBox="1"/>
          <p:nvPr/>
        </p:nvSpPr>
        <p:spPr>
          <a:xfrm>
            <a:off x="3316416" y="3699408"/>
            <a:ext cx="6229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calculate these over a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C507F23-4A02-4F29-89A1-7231B61AF27E}"/>
              </a:ext>
            </a:extLst>
          </p:cNvPr>
          <p:cNvCxnSpPr>
            <a:cxnSpLocks/>
          </p:cNvCxnSpPr>
          <p:nvPr/>
        </p:nvCxnSpPr>
        <p:spPr>
          <a:xfrm flipH="1" flipV="1">
            <a:off x="6257925" y="2286001"/>
            <a:ext cx="285751" cy="151447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E8E90D4F-4324-4B34-BD04-3767D7347CAA}"/>
              </a:ext>
            </a:extLst>
          </p:cNvPr>
          <p:cNvCxnSpPr>
            <a:cxnSpLocks/>
          </p:cNvCxnSpPr>
          <p:nvPr/>
        </p:nvCxnSpPr>
        <p:spPr>
          <a:xfrm flipV="1">
            <a:off x="6543676" y="2286001"/>
            <a:ext cx="428624" cy="151447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641E4D9-FA5F-4681-923A-ABA227BA97FF}"/>
              </a:ext>
            </a:extLst>
          </p:cNvPr>
          <p:cNvCxnSpPr>
            <a:cxnSpLocks/>
          </p:cNvCxnSpPr>
          <p:nvPr/>
        </p:nvCxnSpPr>
        <p:spPr>
          <a:xfrm flipV="1">
            <a:off x="6543676" y="2356487"/>
            <a:ext cx="2246668" cy="14439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F4C245D7-459B-4D32-B257-9B94E762582E}"/>
              </a:ext>
            </a:extLst>
          </p:cNvPr>
          <p:cNvSpPr/>
          <p:nvPr/>
        </p:nvSpPr>
        <p:spPr>
          <a:xfrm>
            <a:off x="6042660" y="1767840"/>
            <a:ext cx="594360" cy="51816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F5B6406D-E84B-4AA3-92C7-82343C7CCFCB}"/>
              </a:ext>
            </a:extLst>
          </p:cNvPr>
          <p:cNvSpPr/>
          <p:nvPr/>
        </p:nvSpPr>
        <p:spPr>
          <a:xfrm>
            <a:off x="6829426" y="1851660"/>
            <a:ext cx="428625" cy="43434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82A4FD37-DE0E-4513-B071-80EAC403C8F2}"/>
              </a:ext>
            </a:extLst>
          </p:cNvPr>
          <p:cNvSpPr/>
          <p:nvPr/>
        </p:nvSpPr>
        <p:spPr>
          <a:xfrm>
            <a:off x="8444866" y="1767841"/>
            <a:ext cx="781650" cy="588646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132DF61-91EB-4B05-9C74-FDD1D86AAC7A}"/>
              </a:ext>
            </a:extLst>
          </p:cNvPr>
          <p:cNvSpPr txBox="1"/>
          <p:nvPr/>
        </p:nvSpPr>
        <p:spPr>
          <a:xfrm>
            <a:off x="524753" y="4890034"/>
            <a:ext cx="11466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define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space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discretize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 animBg="1"/>
      <p:bldP spid="43" grpId="0" animBg="1"/>
      <p:bldP spid="44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C8AEA-4011-46F8-9448-84D85210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16" y="250032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Spaces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FB6447-93B9-4DA6-AEFE-BC197B3E1F1A}"/>
                  </a:ext>
                </a:extLst>
              </p:cNvPr>
              <p:cNvSpPr txBox="1"/>
              <p:nvPr/>
            </p:nvSpPr>
            <p:spPr>
              <a:xfrm>
                <a:off x="580016" y="1512665"/>
                <a:ext cx="56178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triangular mesh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𝓜</m:t>
                    </m:r>
                  </m:oMath>
                </a14:m>
                <a:endPara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FB6447-93B9-4DA6-AEFE-BC197B3E1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16" y="1512665"/>
                <a:ext cx="5617820" cy="584775"/>
              </a:xfrm>
              <a:prstGeom prst="rect">
                <a:avLst/>
              </a:prstGeom>
              <a:blipFill>
                <a:blip r:embed="rId3"/>
                <a:stretch>
                  <a:fillRect l="-2386"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EE8C46-F0CA-4A5E-B9AD-5B32741FAF7A}"/>
                  </a:ext>
                </a:extLst>
              </p:cNvPr>
              <p:cNvSpPr txBox="1"/>
              <p:nvPr/>
            </p:nvSpPr>
            <p:spPr>
              <a:xfrm>
                <a:off x="580016" y="4975522"/>
                <a:ext cx="104623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piecewise constant (face) function space, </a:t>
                </a:r>
              </a:p>
              <a:p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edge function space</a:t>
                </a:r>
                <a:r>
                  <a:rPr lang="zh-CN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EE8C46-F0CA-4A5E-B9AD-5B32741FA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16" y="4975522"/>
                <a:ext cx="10462351" cy="1077218"/>
              </a:xfrm>
              <a:prstGeom prst="rect">
                <a:avLst/>
              </a:prstGeom>
              <a:blipFill>
                <a:blip r:embed="rId4"/>
                <a:stretch>
                  <a:fillRect l="-1282" t="-7345" r="-350" b="-17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CEF61D5-C382-400A-A0AF-51AABFFE6B9A}"/>
                  </a:ext>
                </a:extLst>
              </p:cNvPr>
              <p:cNvSpPr txBox="1"/>
              <p:nvPr/>
            </p:nvSpPr>
            <p:spPr>
              <a:xfrm>
                <a:off x="580016" y="2185631"/>
                <a:ext cx="6398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28700" lvl="1" indent="-571500"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restricted on triangles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CEF61D5-C382-400A-A0AF-51AABFFE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16" y="2185631"/>
                <a:ext cx="6398739" cy="523220"/>
              </a:xfrm>
              <a:prstGeom prst="rect">
                <a:avLst/>
              </a:prstGeom>
              <a:blipFill>
                <a:blip r:embed="rId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5518A93-2DB6-44B8-AFF2-68F6D471C2C6}"/>
                  </a:ext>
                </a:extLst>
              </p:cNvPr>
              <p:cNvSpPr txBox="1"/>
              <p:nvPr/>
            </p:nvSpPr>
            <p:spPr>
              <a:xfrm>
                <a:off x="580016" y="3305216"/>
                <a:ext cx="59525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28700" lvl="1" indent="-571500"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restricted on edges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5518A93-2DB6-44B8-AFF2-68F6D471C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16" y="3305216"/>
                <a:ext cx="5952527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组合 42">
            <a:extLst>
              <a:ext uri="{FF2B5EF4-FFF2-40B4-BE49-F238E27FC236}">
                <a16:creationId xmlns:a16="http://schemas.microsoft.com/office/drawing/2014/main" id="{B7045E2E-83E2-43E4-BBE3-9325539C5153}"/>
              </a:ext>
            </a:extLst>
          </p:cNvPr>
          <p:cNvGrpSpPr>
            <a:grpSpLocks noChangeAspect="1"/>
          </p:cNvGrpSpPr>
          <p:nvPr/>
        </p:nvGrpSpPr>
        <p:grpSpPr>
          <a:xfrm>
            <a:off x="7975855" y="1967840"/>
            <a:ext cx="1391829" cy="2319684"/>
            <a:chOff x="7975859" y="1967846"/>
            <a:chExt cx="1159858" cy="1933070"/>
          </a:xfrm>
        </p:grpSpPr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9EEC14AE-D094-4972-8C9D-908FA17390B9}"/>
                </a:ext>
              </a:extLst>
            </p:cNvPr>
            <p:cNvSpPr/>
            <p:nvPr/>
          </p:nvSpPr>
          <p:spPr>
            <a:xfrm>
              <a:off x="8028738" y="2020446"/>
              <a:ext cx="1054100" cy="912534"/>
            </a:xfrm>
            <a:prstGeom prst="triangle">
              <a:avLst/>
            </a:prstGeom>
            <a:solidFill>
              <a:schemeClr val="bg2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02294D64-79D4-4269-9DF4-366E97FC6593}"/>
                </a:ext>
              </a:extLst>
            </p:cNvPr>
            <p:cNvSpPr/>
            <p:nvPr/>
          </p:nvSpPr>
          <p:spPr>
            <a:xfrm rot="10800000">
              <a:off x="8028738" y="2932980"/>
              <a:ext cx="1054100" cy="912534"/>
            </a:xfrm>
            <a:prstGeom prst="triangle">
              <a:avLst/>
            </a:prstGeom>
            <a:solidFill>
              <a:schemeClr val="bg2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81F6FD86-F21D-44EB-A121-E92C9029256F}"/>
                </a:ext>
              </a:extLst>
            </p:cNvPr>
            <p:cNvSpPr>
              <a:spLocks/>
            </p:cNvSpPr>
            <p:nvPr/>
          </p:nvSpPr>
          <p:spPr>
            <a:xfrm>
              <a:off x="8501788" y="196784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56BE7689-F4CC-4828-9770-561065959FD7}"/>
                </a:ext>
              </a:extLst>
            </p:cNvPr>
            <p:cNvSpPr>
              <a:spLocks/>
            </p:cNvSpPr>
            <p:nvPr/>
          </p:nvSpPr>
          <p:spPr>
            <a:xfrm>
              <a:off x="9028839" y="2876291"/>
              <a:ext cx="106878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916103A-BE4C-44F1-B916-F485F3C47FD6}"/>
                </a:ext>
              </a:extLst>
            </p:cNvPr>
            <p:cNvSpPr>
              <a:spLocks/>
            </p:cNvSpPr>
            <p:nvPr/>
          </p:nvSpPr>
          <p:spPr>
            <a:xfrm>
              <a:off x="8501789" y="3792916"/>
              <a:ext cx="106878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71A96EAE-AD42-4574-9604-AFD1C5523CF4}"/>
                </a:ext>
              </a:extLst>
            </p:cNvPr>
            <p:cNvSpPr>
              <a:spLocks/>
            </p:cNvSpPr>
            <p:nvPr/>
          </p:nvSpPr>
          <p:spPr>
            <a:xfrm>
              <a:off x="7975859" y="2876291"/>
              <a:ext cx="106878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5AC6EE9-BF74-423E-9B19-A6EA0CB69857}"/>
                  </a:ext>
                </a:extLst>
              </p:cNvPr>
              <p:cNvSpPr txBox="1"/>
              <p:nvPr/>
            </p:nvSpPr>
            <p:spPr>
              <a:xfrm>
                <a:off x="8422921" y="2470959"/>
                <a:ext cx="5683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5AC6EE9-BF74-423E-9B19-A6EA0CB69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921" y="2470959"/>
                <a:ext cx="56833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21C77D6-7290-49AF-BD04-EA794A5D0BB2}"/>
                  </a:ext>
                </a:extLst>
              </p:cNvPr>
              <p:cNvSpPr txBox="1"/>
              <p:nvPr/>
            </p:nvSpPr>
            <p:spPr>
              <a:xfrm>
                <a:off x="8422921" y="3219180"/>
                <a:ext cx="5683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21C77D6-7290-49AF-BD04-EA794A5D0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921" y="3219180"/>
                <a:ext cx="56833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F1D4E30-9D86-4788-A867-DC3E176A1071}"/>
                  </a:ext>
                </a:extLst>
              </p:cNvPr>
              <p:cNvSpPr txBox="1"/>
              <p:nvPr/>
            </p:nvSpPr>
            <p:spPr>
              <a:xfrm>
                <a:off x="9272165" y="2044610"/>
                <a:ext cx="5683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F1D4E30-9D86-4788-A867-DC3E176A1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165" y="2044610"/>
                <a:ext cx="5683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BFCA912-ABA2-4704-BFB5-50391262CECB}"/>
                  </a:ext>
                </a:extLst>
              </p:cNvPr>
              <p:cNvSpPr txBox="1"/>
              <p:nvPr/>
            </p:nvSpPr>
            <p:spPr>
              <a:xfrm>
                <a:off x="9303557" y="3595016"/>
                <a:ext cx="5077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BFCA912-ABA2-4704-BFB5-50391262C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557" y="3595016"/>
                <a:ext cx="50775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8C22ABF-599F-4393-9E94-97BC5BC633AD}"/>
              </a:ext>
            </a:extLst>
          </p:cNvPr>
          <p:cNvCxnSpPr>
            <a:cxnSpLocks/>
            <a:stCxn id="33" idx="5"/>
          </p:cNvCxnSpPr>
          <p:nvPr/>
        </p:nvCxnSpPr>
        <p:spPr>
          <a:xfrm flipV="1">
            <a:off x="8987999" y="2339137"/>
            <a:ext cx="379685" cy="2393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317096D0-859A-459E-8B92-D15F570FD0D2}"/>
              </a:ext>
            </a:extLst>
          </p:cNvPr>
          <p:cNvCxnSpPr>
            <a:cxnSpLocks/>
            <a:stCxn id="34" idx="1"/>
          </p:cNvCxnSpPr>
          <p:nvPr/>
        </p:nvCxnSpPr>
        <p:spPr>
          <a:xfrm>
            <a:off x="8987999" y="3673521"/>
            <a:ext cx="386865" cy="199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3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2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1">
                <a:extLst>
                  <a:ext uri="{FF2B5EF4-FFF2-40B4-BE49-F238E27FC236}">
                    <a16:creationId xmlns:a16="http://schemas.microsoft.com/office/drawing/2014/main" id="{6F251649-6184-4D70-93CC-41BAAA39AD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016" y="1351033"/>
                <a:ext cx="10950924" cy="11555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triangle 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are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first-order differences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 three different directions: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1">
                <a:extLst>
                  <a:ext uri="{FF2B5EF4-FFF2-40B4-BE49-F238E27FC236}">
                    <a16:creationId xmlns:a16="http://schemas.microsoft.com/office/drawing/2014/main" id="{6F251649-6184-4D70-93CC-41BAAA39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16" y="1351033"/>
                <a:ext cx="10950924" cy="1155570"/>
              </a:xfrm>
              <a:prstGeom prst="rect">
                <a:avLst/>
              </a:prstGeom>
              <a:blipFill>
                <a:blip r:embed="rId3"/>
                <a:stretch>
                  <a:fillRect l="-946" b="-2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标题 1">
            <a:extLst>
              <a:ext uri="{FF2B5EF4-FFF2-40B4-BE49-F238E27FC236}">
                <a16:creationId xmlns:a16="http://schemas.microsoft.com/office/drawing/2014/main" id="{F53FA677-FECC-40A8-8793-37433646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16" y="250032"/>
            <a:ext cx="10811884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Discretization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3C6EE6D-AD53-4386-B0B5-98AFDCE2606F}"/>
              </a:ext>
            </a:extLst>
          </p:cNvPr>
          <p:cNvGrpSpPr>
            <a:grpSpLocks noChangeAspect="1"/>
          </p:cNvGrpSpPr>
          <p:nvPr/>
        </p:nvGrpSpPr>
        <p:grpSpPr>
          <a:xfrm>
            <a:off x="9747799" y="2208034"/>
            <a:ext cx="2031699" cy="1732359"/>
            <a:chOff x="5864344" y="2588087"/>
            <a:chExt cx="2636940" cy="2319684"/>
          </a:xfrm>
        </p:grpSpPr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B964672D-2792-4D82-AAA8-4580EE60E889}"/>
                </a:ext>
              </a:extLst>
            </p:cNvPr>
            <p:cNvSpPr/>
            <p:nvPr/>
          </p:nvSpPr>
          <p:spPr>
            <a:xfrm>
              <a:off x="7182142" y="3743020"/>
              <a:ext cx="1264919" cy="1095041"/>
            </a:xfrm>
            <a:prstGeom prst="triangle">
              <a:avLst/>
            </a:prstGeom>
            <a:solidFill>
              <a:schemeClr val="bg2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>
              <a:extLst>
                <a:ext uri="{FF2B5EF4-FFF2-40B4-BE49-F238E27FC236}">
                  <a16:creationId xmlns:a16="http://schemas.microsoft.com/office/drawing/2014/main" id="{9E051CFA-9F2D-4168-BB63-EB39CB9D2431}"/>
                </a:ext>
              </a:extLst>
            </p:cNvPr>
            <p:cNvSpPr/>
            <p:nvPr/>
          </p:nvSpPr>
          <p:spPr>
            <a:xfrm>
              <a:off x="5917223" y="3743021"/>
              <a:ext cx="1264919" cy="1095041"/>
            </a:xfrm>
            <a:prstGeom prst="triangle">
              <a:avLst/>
            </a:prstGeom>
            <a:solidFill>
              <a:schemeClr val="bg2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DE6B6E26-F93F-46FC-9998-B19B74AAE0B9}"/>
                </a:ext>
              </a:extLst>
            </p:cNvPr>
            <p:cNvSpPr/>
            <p:nvPr/>
          </p:nvSpPr>
          <p:spPr>
            <a:xfrm>
              <a:off x="6551026" y="2651207"/>
              <a:ext cx="1264919" cy="1095041"/>
            </a:xfrm>
            <a:prstGeom prst="triangle">
              <a:avLst/>
            </a:prstGeom>
            <a:solidFill>
              <a:schemeClr val="bg2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14A6D8AD-3400-4BCA-83EA-717DEE1F8941}"/>
                </a:ext>
              </a:extLst>
            </p:cNvPr>
            <p:cNvSpPr/>
            <p:nvPr/>
          </p:nvSpPr>
          <p:spPr>
            <a:xfrm rot="10800000">
              <a:off x="6551026" y="3746248"/>
              <a:ext cx="1264919" cy="1095041"/>
            </a:xfrm>
            <a:prstGeom prst="triangle">
              <a:avLst/>
            </a:prstGeom>
            <a:solidFill>
              <a:schemeClr val="bg2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8C3B754-0FC9-4D48-BA63-F2AA226D24BB}"/>
                </a:ext>
              </a:extLst>
            </p:cNvPr>
            <p:cNvSpPr>
              <a:spLocks/>
            </p:cNvSpPr>
            <p:nvPr/>
          </p:nvSpPr>
          <p:spPr>
            <a:xfrm>
              <a:off x="7118686" y="2588087"/>
              <a:ext cx="129600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6C2583D-9DCD-4969-80CB-B4CCEF4E54B2}"/>
                </a:ext>
              </a:extLst>
            </p:cNvPr>
            <p:cNvSpPr>
              <a:spLocks/>
            </p:cNvSpPr>
            <p:nvPr/>
          </p:nvSpPr>
          <p:spPr>
            <a:xfrm>
              <a:off x="7751146" y="367822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FA75644-329B-460D-9413-077A50E92FDC}"/>
                </a:ext>
              </a:extLst>
            </p:cNvPr>
            <p:cNvSpPr>
              <a:spLocks/>
            </p:cNvSpPr>
            <p:nvPr/>
          </p:nvSpPr>
          <p:spPr>
            <a:xfrm>
              <a:off x="7118687" y="477817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02B4421-8450-4772-86C7-9200426F921F}"/>
                </a:ext>
              </a:extLst>
            </p:cNvPr>
            <p:cNvSpPr>
              <a:spLocks/>
            </p:cNvSpPr>
            <p:nvPr/>
          </p:nvSpPr>
          <p:spPr>
            <a:xfrm>
              <a:off x="6487571" y="367822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48A6B109-E582-4811-BBB1-8263494DFFF9}"/>
                </a:ext>
              </a:extLst>
            </p:cNvPr>
            <p:cNvSpPr>
              <a:spLocks/>
            </p:cNvSpPr>
            <p:nvPr/>
          </p:nvSpPr>
          <p:spPr>
            <a:xfrm>
              <a:off x="5864344" y="4773262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CC24B779-A62D-49EC-A2DA-791BF1544A3F}"/>
                </a:ext>
              </a:extLst>
            </p:cNvPr>
            <p:cNvSpPr>
              <a:spLocks/>
            </p:cNvSpPr>
            <p:nvPr/>
          </p:nvSpPr>
          <p:spPr>
            <a:xfrm>
              <a:off x="8373030" y="4773262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192B4B39-DEAF-4647-9646-9C96B8002513}"/>
                    </a:ext>
                  </a:extLst>
                </p:cNvPr>
                <p:cNvSpPr txBox="1"/>
                <p:nvPr/>
              </p:nvSpPr>
              <p:spPr>
                <a:xfrm>
                  <a:off x="6930041" y="3763082"/>
                  <a:ext cx="558426" cy="7006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192B4B39-DEAF-4647-9646-9C96B80025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041" y="3763082"/>
                  <a:ext cx="558426" cy="7006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FC56FBFA-40EC-4EEE-A716-608A65F1D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7275" y="3530584"/>
              <a:ext cx="0" cy="37544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61AF45C8-D607-4663-BF88-5AC69CFCA528}"/>
                </a:ext>
              </a:extLst>
            </p:cNvPr>
            <p:cNvCxnSpPr>
              <a:cxnSpLocks/>
            </p:cNvCxnSpPr>
            <p:nvPr/>
          </p:nvCxnSpPr>
          <p:spPr>
            <a:xfrm>
              <a:off x="7370370" y="4212772"/>
              <a:ext cx="347080" cy="20201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ACBCCA6A-4413-4C85-BDB0-B6C4848A39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9424" y="4223386"/>
              <a:ext cx="334369" cy="1914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对象 54">
            <a:extLst>
              <a:ext uri="{FF2B5EF4-FFF2-40B4-BE49-F238E27FC236}">
                <a16:creationId xmlns:a16="http://schemas.microsoft.com/office/drawing/2014/main" id="{A75EE913-049A-46E4-9436-38D77CF5C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3814"/>
              </p:ext>
            </p:extLst>
          </p:nvPr>
        </p:nvGraphicFramePr>
        <p:xfrm>
          <a:off x="1332094" y="2616525"/>
          <a:ext cx="32353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600" imgH="190440" progId="Equation.DSMT4">
                  <p:embed/>
                </p:oleObj>
              </mc:Choice>
              <mc:Fallback>
                <p:oleObj name="Equation" r:id="rId5" imgW="1155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2094" y="2616525"/>
                        <a:ext cx="32353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>
            <a:extLst>
              <a:ext uri="{FF2B5EF4-FFF2-40B4-BE49-F238E27FC236}">
                <a16:creationId xmlns:a16="http://schemas.microsoft.com/office/drawing/2014/main" id="{D99E15B7-393D-4DBA-9524-1CE4526EB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961603"/>
              </p:ext>
            </p:extLst>
          </p:nvPr>
        </p:nvGraphicFramePr>
        <p:xfrm>
          <a:off x="1335590" y="5019675"/>
          <a:ext cx="32416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228600" progId="Equation.DSMT4">
                  <p:embed/>
                </p:oleObj>
              </mc:Choice>
              <mc:Fallback>
                <p:oleObj name="Equation" r:id="rId7" imgW="1117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5590" y="5019675"/>
                        <a:ext cx="3241675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标题 1">
                <a:extLst>
                  <a:ext uri="{FF2B5EF4-FFF2-40B4-BE49-F238E27FC236}">
                    <a16:creationId xmlns:a16="http://schemas.microsoft.com/office/drawing/2014/main" id="{542F57E0-920F-4598-B5D4-F624426CDD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793" y="3707832"/>
                <a:ext cx="10950924" cy="11555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there are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three different edges: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标题 1">
                <a:extLst>
                  <a:ext uri="{FF2B5EF4-FFF2-40B4-BE49-F238E27FC236}">
                    <a16:creationId xmlns:a16="http://schemas.microsoft.com/office/drawing/2014/main" id="{542F57E0-920F-4598-B5D4-F624426CD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3" y="3707832"/>
                <a:ext cx="10950924" cy="1155570"/>
              </a:xfrm>
              <a:prstGeom prst="rect">
                <a:avLst/>
              </a:prstGeom>
              <a:blipFill>
                <a:blip r:embed="rId9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对象 78">
            <a:extLst>
              <a:ext uri="{FF2B5EF4-FFF2-40B4-BE49-F238E27FC236}">
                <a16:creationId xmlns:a16="http://schemas.microsoft.com/office/drawing/2014/main" id="{96F45CAD-B269-497F-8EC6-A1531BEE7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197370"/>
              </p:ext>
            </p:extLst>
          </p:nvPr>
        </p:nvGraphicFramePr>
        <p:xfrm>
          <a:off x="5427449" y="2256791"/>
          <a:ext cx="4408992" cy="131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4640" imgH="469800" progId="Equation.DSMT4">
                  <p:embed/>
                </p:oleObj>
              </mc:Choice>
              <mc:Fallback>
                <p:oleObj name="Equation" r:id="rId10" imgW="1574640" imgH="469800" progId="Equation.DSMT4">
                  <p:embed/>
                  <p:pic>
                    <p:nvPicPr>
                      <p:cNvPr id="55" name="对象 54">
                        <a:extLst>
                          <a:ext uri="{FF2B5EF4-FFF2-40B4-BE49-F238E27FC236}">
                            <a16:creationId xmlns:a16="http://schemas.microsoft.com/office/drawing/2014/main" id="{A75EE913-049A-46E4-9436-38D77CF5CD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7449" y="2256791"/>
                        <a:ext cx="4408992" cy="131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>
            <a:extLst>
              <a:ext uri="{FF2B5EF4-FFF2-40B4-BE49-F238E27FC236}">
                <a16:creationId xmlns:a16="http://schemas.microsoft.com/office/drawing/2014/main" id="{3FEAA433-A728-44E6-A782-F0A2022B4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56412"/>
              </p:ext>
            </p:extLst>
          </p:nvPr>
        </p:nvGraphicFramePr>
        <p:xfrm>
          <a:off x="5467531" y="4669870"/>
          <a:ext cx="3719772" cy="136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680" imgH="469800" progId="Equation.DSMT4">
                  <p:embed/>
                </p:oleObj>
              </mc:Choice>
              <mc:Fallback>
                <p:oleObj name="Equation" r:id="rId12" imgW="1282680" imgH="469800" progId="Equation.DSMT4">
                  <p:embed/>
                  <p:pic>
                    <p:nvPicPr>
                      <p:cNvPr id="58" name="对象 57">
                        <a:extLst>
                          <a:ext uri="{FF2B5EF4-FFF2-40B4-BE49-F238E27FC236}">
                            <a16:creationId xmlns:a16="http://schemas.microsoft.com/office/drawing/2014/main" id="{D99E15B7-393D-4DBA-9524-1CE4526EB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67531" y="4669870"/>
                        <a:ext cx="3719772" cy="1362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箭头: 右 80">
            <a:extLst>
              <a:ext uri="{FF2B5EF4-FFF2-40B4-BE49-F238E27FC236}">
                <a16:creationId xmlns:a16="http://schemas.microsoft.com/office/drawing/2014/main" id="{EC6BF32C-A36B-48CC-99DC-C336CF405CCC}"/>
              </a:ext>
            </a:extLst>
          </p:cNvPr>
          <p:cNvSpPr/>
          <p:nvPr/>
        </p:nvSpPr>
        <p:spPr>
          <a:xfrm>
            <a:off x="4601536" y="2653088"/>
            <a:ext cx="766368" cy="432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箭头: 右 81">
            <a:extLst>
              <a:ext uri="{FF2B5EF4-FFF2-40B4-BE49-F238E27FC236}">
                <a16:creationId xmlns:a16="http://schemas.microsoft.com/office/drawing/2014/main" id="{DAC8F4D0-33AB-4F36-AED2-0A3C3292B783}"/>
              </a:ext>
            </a:extLst>
          </p:cNvPr>
          <p:cNvSpPr/>
          <p:nvPr/>
        </p:nvSpPr>
        <p:spPr>
          <a:xfrm>
            <a:off x="4641618" y="5087297"/>
            <a:ext cx="766368" cy="432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501185E3-607E-4185-A4AD-20157627353F}"/>
              </a:ext>
            </a:extLst>
          </p:cNvPr>
          <p:cNvGrpSpPr>
            <a:grpSpLocks noChangeAspect="1"/>
          </p:cNvGrpSpPr>
          <p:nvPr/>
        </p:nvGrpSpPr>
        <p:grpSpPr>
          <a:xfrm>
            <a:off x="9747799" y="4409738"/>
            <a:ext cx="2031699" cy="1732359"/>
            <a:chOff x="5864344" y="2588087"/>
            <a:chExt cx="2636940" cy="2319684"/>
          </a:xfrm>
        </p:grpSpPr>
        <p:sp>
          <p:nvSpPr>
            <p:cNvPr id="84" name="等腰三角形 83">
              <a:extLst>
                <a:ext uri="{FF2B5EF4-FFF2-40B4-BE49-F238E27FC236}">
                  <a16:creationId xmlns:a16="http://schemas.microsoft.com/office/drawing/2014/main" id="{97100DE1-D170-4E96-B7A7-4D4662BE841D}"/>
                </a:ext>
              </a:extLst>
            </p:cNvPr>
            <p:cNvSpPr/>
            <p:nvPr/>
          </p:nvSpPr>
          <p:spPr>
            <a:xfrm>
              <a:off x="7166969" y="3737670"/>
              <a:ext cx="1264919" cy="1095042"/>
            </a:xfrm>
            <a:prstGeom prst="triangle">
              <a:avLst/>
            </a:prstGeom>
            <a:solidFill>
              <a:schemeClr val="bg2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等腰三角形 84">
              <a:extLst>
                <a:ext uri="{FF2B5EF4-FFF2-40B4-BE49-F238E27FC236}">
                  <a16:creationId xmlns:a16="http://schemas.microsoft.com/office/drawing/2014/main" id="{7895E79B-E526-48AC-8D2F-0B06C16B9A02}"/>
                </a:ext>
              </a:extLst>
            </p:cNvPr>
            <p:cNvSpPr/>
            <p:nvPr/>
          </p:nvSpPr>
          <p:spPr>
            <a:xfrm>
              <a:off x="5917223" y="3743021"/>
              <a:ext cx="1264919" cy="1095041"/>
            </a:xfrm>
            <a:prstGeom prst="triangle">
              <a:avLst/>
            </a:prstGeom>
            <a:solidFill>
              <a:schemeClr val="bg2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等腰三角形 85">
              <a:extLst>
                <a:ext uri="{FF2B5EF4-FFF2-40B4-BE49-F238E27FC236}">
                  <a16:creationId xmlns:a16="http://schemas.microsoft.com/office/drawing/2014/main" id="{3C67FBFF-A228-4846-B100-E0757A4AACFB}"/>
                </a:ext>
              </a:extLst>
            </p:cNvPr>
            <p:cNvSpPr/>
            <p:nvPr/>
          </p:nvSpPr>
          <p:spPr>
            <a:xfrm>
              <a:off x="6551026" y="2651207"/>
              <a:ext cx="1264919" cy="1095041"/>
            </a:xfrm>
            <a:prstGeom prst="triangle">
              <a:avLst/>
            </a:prstGeom>
            <a:solidFill>
              <a:schemeClr val="bg2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等腰三角形 86">
              <a:extLst>
                <a:ext uri="{FF2B5EF4-FFF2-40B4-BE49-F238E27FC236}">
                  <a16:creationId xmlns:a16="http://schemas.microsoft.com/office/drawing/2014/main" id="{477DF523-26C6-46EA-A79E-78C903A56B1B}"/>
                </a:ext>
              </a:extLst>
            </p:cNvPr>
            <p:cNvSpPr/>
            <p:nvPr/>
          </p:nvSpPr>
          <p:spPr>
            <a:xfrm rot="10800000">
              <a:off x="6551026" y="3746248"/>
              <a:ext cx="1264919" cy="1095041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C6CA645E-7819-4F39-8087-7ED0B9233100}"/>
                </a:ext>
              </a:extLst>
            </p:cNvPr>
            <p:cNvSpPr>
              <a:spLocks/>
            </p:cNvSpPr>
            <p:nvPr/>
          </p:nvSpPr>
          <p:spPr>
            <a:xfrm>
              <a:off x="7118686" y="2588087"/>
              <a:ext cx="129600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3401415-B5E4-4A2E-8D6A-987607D0B019}"/>
                </a:ext>
              </a:extLst>
            </p:cNvPr>
            <p:cNvSpPr>
              <a:spLocks/>
            </p:cNvSpPr>
            <p:nvPr/>
          </p:nvSpPr>
          <p:spPr>
            <a:xfrm>
              <a:off x="7751146" y="367822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5B028021-0542-485F-971E-8877B92914CF}"/>
                </a:ext>
              </a:extLst>
            </p:cNvPr>
            <p:cNvSpPr>
              <a:spLocks/>
            </p:cNvSpPr>
            <p:nvPr/>
          </p:nvSpPr>
          <p:spPr>
            <a:xfrm>
              <a:off x="7118687" y="477817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6C216EC5-3895-40E6-9BAD-08392A9CA904}"/>
                </a:ext>
              </a:extLst>
            </p:cNvPr>
            <p:cNvSpPr>
              <a:spLocks/>
            </p:cNvSpPr>
            <p:nvPr/>
          </p:nvSpPr>
          <p:spPr>
            <a:xfrm>
              <a:off x="6487571" y="367822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86BF9069-4810-4AD0-8BCE-EBC938C43E60}"/>
                </a:ext>
              </a:extLst>
            </p:cNvPr>
            <p:cNvSpPr>
              <a:spLocks/>
            </p:cNvSpPr>
            <p:nvPr/>
          </p:nvSpPr>
          <p:spPr>
            <a:xfrm>
              <a:off x="5864344" y="4773262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4D98D985-7EEA-44EA-84E8-BFB3F19245D1}"/>
                </a:ext>
              </a:extLst>
            </p:cNvPr>
            <p:cNvSpPr>
              <a:spLocks/>
            </p:cNvSpPr>
            <p:nvPr/>
          </p:nvSpPr>
          <p:spPr>
            <a:xfrm>
              <a:off x="8373030" y="4773262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411D70BF-7F2D-4416-ADEC-319A5EDD208F}"/>
                    </a:ext>
                  </a:extLst>
                </p:cNvPr>
                <p:cNvSpPr txBox="1"/>
                <p:nvPr/>
              </p:nvSpPr>
              <p:spPr>
                <a:xfrm>
                  <a:off x="6930041" y="3763082"/>
                  <a:ext cx="558426" cy="7006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411D70BF-7F2D-4416-ADEC-319A5EDD20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041" y="3763082"/>
                  <a:ext cx="558426" cy="70060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3F750C9C-EB0F-4F4E-AFC2-65940E94524A}"/>
              </a:ext>
            </a:extLst>
          </p:cNvPr>
          <p:cNvSpPr txBox="1"/>
          <p:nvPr/>
        </p:nvSpPr>
        <p:spPr>
          <a:xfrm>
            <a:off x="5753792" y="3471729"/>
            <a:ext cx="458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2nd-order gradient of  u</a:t>
            </a:r>
            <a:endParaRPr lang="zh-CN" altLang="en-US" sz="28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D87D882-06F2-468F-BC91-05A4E3B3B681}"/>
              </a:ext>
            </a:extLst>
          </p:cNvPr>
          <p:cNvSpPr txBox="1"/>
          <p:nvPr/>
        </p:nvSpPr>
        <p:spPr>
          <a:xfrm>
            <a:off x="6149392" y="5883493"/>
            <a:ext cx="2688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 of v</a:t>
            </a:r>
            <a:endParaRPr lang="zh-CN" altLang="en-US" sz="32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A6E0A84-2D0B-498A-A333-523AE62ADA62}"/>
              </a:ext>
            </a:extLst>
          </p:cNvPr>
          <p:cNvSpPr txBox="1"/>
          <p:nvPr/>
        </p:nvSpPr>
        <p:spPr>
          <a:xfrm>
            <a:off x="1061733" y="3471729"/>
            <a:ext cx="458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(1st-order) gradient of  u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01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1" grpId="0" animBg="1"/>
      <p:bldP spid="82" grpId="0" animBg="1"/>
      <p:bldP spid="9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1">
                <a:extLst>
                  <a:ext uri="{FF2B5EF4-FFF2-40B4-BE49-F238E27FC236}">
                    <a16:creationId xmlns:a16="http://schemas.microsoft.com/office/drawing/2014/main" id="{6F251649-6184-4D70-93CC-41BAAA39AD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016" y="4148309"/>
                <a:ext cx="10950924" cy="11555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relationships between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1">
                <a:extLst>
                  <a:ext uri="{FF2B5EF4-FFF2-40B4-BE49-F238E27FC236}">
                    <a16:creationId xmlns:a16="http://schemas.microsoft.com/office/drawing/2014/main" id="{6F251649-6184-4D70-93CC-41BAAA39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16" y="4148309"/>
                <a:ext cx="10950924" cy="1155570"/>
              </a:xfrm>
              <a:prstGeom prst="rect">
                <a:avLst/>
              </a:prstGeom>
              <a:blipFill>
                <a:blip r:embed="rId3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标题 1">
            <a:extLst>
              <a:ext uri="{FF2B5EF4-FFF2-40B4-BE49-F238E27FC236}">
                <a16:creationId xmlns:a16="http://schemas.microsoft.com/office/drawing/2014/main" id="{542F57E0-920F-4598-B5D4-F624426CDD4C}"/>
              </a:ext>
            </a:extLst>
          </p:cNvPr>
          <p:cNvSpPr txBox="1">
            <a:spLocks/>
          </p:cNvSpPr>
          <p:nvPr/>
        </p:nvSpPr>
        <p:spPr>
          <a:xfrm>
            <a:off x="580016" y="33767"/>
            <a:ext cx="10950924" cy="1155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discretization of first- and second-order gradient of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graphicFrame>
        <p:nvGraphicFramePr>
          <p:cNvPr id="55" name="对象 54">
            <a:extLst>
              <a:ext uri="{FF2B5EF4-FFF2-40B4-BE49-F238E27FC236}">
                <a16:creationId xmlns:a16="http://schemas.microsoft.com/office/drawing/2014/main" id="{A75EE913-049A-46E4-9436-38D77CF5C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827359"/>
              </p:ext>
            </p:extLst>
          </p:nvPr>
        </p:nvGraphicFramePr>
        <p:xfrm>
          <a:off x="5858339" y="5173419"/>
          <a:ext cx="2170113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69800" progId="Equation.DSMT4">
                  <p:embed/>
                </p:oleObj>
              </mc:Choice>
              <mc:Fallback>
                <p:oleObj name="Equation" r:id="rId4" imgW="749160" imgH="469800" progId="Equation.DSMT4">
                  <p:embed/>
                  <p:pic>
                    <p:nvPicPr>
                      <p:cNvPr id="55" name="对象 54">
                        <a:extLst>
                          <a:ext uri="{FF2B5EF4-FFF2-40B4-BE49-F238E27FC236}">
                            <a16:creationId xmlns:a16="http://schemas.microsoft.com/office/drawing/2014/main" id="{A75EE913-049A-46E4-9436-38D77CF5CD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8339" y="5173419"/>
                        <a:ext cx="2170113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23312B3-CE97-4AF6-B7FE-2D9B31ADB333}"/>
                  </a:ext>
                </a:extLst>
              </p:cNvPr>
              <p:cNvSpPr txBox="1"/>
              <p:nvPr/>
            </p:nvSpPr>
            <p:spPr>
              <a:xfrm>
                <a:off x="2919747" y="5531364"/>
                <a:ext cx="53657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23312B3-CE97-4AF6-B7FE-2D9B31ADB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47" y="5531364"/>
                <a:ext cx="53657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BE119FC-F291-4A2C-ADC3-67D20C2D2E91}"/>
                  </a:ext>
                </a:extLst>
              </p:cNvPr>
              <p:cNvSpPr txBox="1"/>
              <p:nvPr/>
            </p:nvSpPr>
            <p:spPr>
              <a:xfrm>
                <a:off x="5172568" y="5535192"/>
                <a:ext cx="43497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BE119FC-F291-4A2C-ADC3-67D20C2D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568" y="5535192"/>
                <a:ext cx="43497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1168E1A3-6D2D-45CD-AD73-38BA0009F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125682"/>
              </p:ext>
            </p:extLst>
          </p:nvPr>
        </p:nvGraphicFramePr>
        <p:xfrm>
          <a:off x="1650413" y="5621661"/>
          <a:ext cx="1141092" cy="4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152280" progId="Equation.DSMT4">
                  <p:embed/>
                </p:oleObj>
              </mc:Choice>
              <mc:Fallback>
                <p:oleObj name="Equation" r:id="rId8" imgW="3934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0413" y="5621661"/>
                        <a:ext cx="1141092" cy="44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BDE7D9A-B31A-4688-AB54-D7B9DD346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45314"/>
              </p:ext>
            </p:extLst>
          </p:nvPr>
        </p:nvGraphicFramePr>
        <p:xfrm>
          <a:off x="3500965" y="5547613"/>
          <a:ext cx="1546164" cy="55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190440" progId="Equation.DSMT4">
                  <p:embed/>
                </p:oleObj>
              </mc:Choice>
              <mc:Fallback>
                <p:oleObj name="Equation" r:id="rId10" imgW="5331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00965" y="5547613"/>
                        <a:ext cx="1546164" cy="552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文本框 44">
            <a:extLst>
              <a:ext uri="{FF2B5EF4-FFF2-40B4-BE49-F238E27FC236}">
                <a16:creationId xmlns:a16="http://schemas.microsoft.com/office/drawing/2014/main" id="{96BE86FF-3314-4BC5-9789-7AAD61C85E76}"/>
              </a:ext>
            </a:extLst>
          </p:cNvPr>
          <p:cNvSpPr txBox="1"/>
          <p:nvPr/>
        </p:nvSpPr>
        <p:spPr>
          <a:xfrm>
            <a:off x="8027056" y="5027877"/>
            <a:ext cx="1780339" cy="707886"/>
          </a:xfrm>
          <a:prstGeom prst="rect">
            <a:avLst/>
          </a:prstGeom>
          <a:noFill/>
          <a:ln w="254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diagonal 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entries </a:t>
            </a:r>
            <a:endParaRPr lang="zh-CN" altLang="en-US" sz="2000" b="1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FD0CB54-9174-4B11-9E2C-B8CF1DB6D51C}"/>
              </a:ext>
            </a:extLst>
          </p:cNvPr>
          <p:cNvSpPr txBox="1"/>
          <p:nvPr/>
        </p:nvSpPr>
        <p:spPr>
          <a:xfrm>
            <a:off x="8027056" y="5926476"/>
            <a:ext cx="1763681" cy="707886"/>
          </a:xfrm>
          <a:prstGeom prst="rect">
            <a:avLst/>
          </a:prstGeom>
          <a:noFill/>
          <a:ln w="25400" cap="rnd">
            <a:solidFill>
              <a:srgbClr val="00A9E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Off-diagonal </a:t>
            </a:r>
          </a:p>
          <a:p>
            <a:pPr algn="ctr"/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entries 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2A3292C-D472-42BD-90F0-8D1678389916}"/>
              </a:ext>
            </a:extLst>
          </p:cNvPr>
          <p:cNvSpPr txBox="1"/>
          <p:nvPr/>
        </p:nvSpPr>
        <p:spPr>
          <a:xfrm>
            <a:off x="451879" y="7638953"/>
            <a:ext cx="7271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1-form operator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discretizing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diagonal entries </a:t>
            </a:r>
            <a:endParaRPr lang="zh-CN" altLang="en-US" sz="240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767EC11-4BDE-48D2-B9F3-5FA260150E3D}"/>
              </a:ext>
            </a:extLst>
          </p:cNvPr>
          <p:cNvSpPr txBox="1"/>
          <p:nvPr/>
        </p:nvSpPr>
        <p:spPr>
          <a:xfrm>
            <a:off x="4599051" y="7177288"/>
            <a:ext cx="7271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A9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2-form operator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discretizing </a:t>
            </a:r>
            <a:r>
              <a:rPr lang="en-US" altLang="zh-CN" sz="2400" dirty="0">
                <a:solidFill>
                  <a:srgbClr val="00A9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off-diagonal entries </a:t>
            </a:r>
            <a:endParaRPr lang="zh-CN" altLang="en-US" sz="2400" dirty="0">
              <a:solidFill>
                <a:srgbClr val="00A9E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4449CEE-4430-4745-87A0-4D83215696EB}"/>
              </a:ext>
            </a:extLst>
          </p:cNvPr>
          <p:cNvGrpSpPr/>
          <p:nvPr/>
        </p:nvGrpSpPr>
        <p:grpSpPr>
          <a:xfrm>
            <a:off x="5858339" y="808694"/>
            <a:ext cx="4481512" cy="1530350"/>
            <a:chOff x="5951538" y="811303"/>
            <a:chExt cx="4481512" cy="1530350"/>
          </a:xfrm>
        </p:grpSpPr>
        <p:graphicFrame>
          <p:nvGraphicFramePr>
            <p:cNvPr id="49" name="对象 48">
              <a:extLst>
                <a:ext uri="{FF2B5EF4-FFF2-40B4-BE49-F238E27FC236}">
                  <a16:creationId xmlns:a16="http://schemas.microsoft.com/office/drawing/2014/main" id="{71AA20AB-E8C2-4799-BF12-A9A0EEC287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6997917"/>
                </p:ext>
              </p:extLst>
            </p:nvPr>
          </p:nvGraphicFramePr>
          <p:xfrm>
            <a:off x="5951538" y="811303"/>
            <a:ext cx="4481512" cy="153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600200" imgH="545760" progId="Equation.DSMT4">
                    <p:embed/>
                  </p:oleObj>
                </mc:Choice>
                <mc:Fallback>
                  <p:oleObj name="Equation" r:id="rId12" imgW="1600200" imgH="545760" progId="Equation.DSMT4">
                    <p:embed/>
                    <p:pic>
                      <p:nvPicPr>
                        <p:cNvPr id="79" name="对象 78">
                          <a:extLst>
                            <a:ext uri="{FF2B5EF4-FFF2-40B4-BE49-F238E27FC236}">
                              <a16:creationId xmlns:a16="http://schemas.microsoft.com/office/drawing/2014/main" id="{96F45CAD-B269-497F-8EC6-A1531BEE72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951538" y="811303"/>
                          <a:ext cx="4481512" cy="1530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23E3CB1E-3DAE-4C46-9FF6-41367B0CBCA2}"/>
                </a:ext>
              </a:extLst>
            </p:cNvPr>
            <p:cNvSpPr/>
            <p:nvPr/>
          </p:nvSpPr>
          <p:spPr>
            <a:xfrm>
              <a:off x="7359996" y="878810"/>
              <a:ext cx="817820" cy="434583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84D98D12-EB0C-456D-8887-1751E552CCE3}"/>
                </a:ext>
              </a:extLst>
            </p:cNvPr>
            <p:cNvSpPr/>
            <p:nvPr/>
          </p:nvSpPr>
          <p:spPr>
            <a:xfrm>
              <a:off x="8319364" y="1370154"/>
              <a:ext cx="847729" cy="434583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B0BBD907-E2AE-44B9-A4ED-986385E9FB8F}"/>
                </a:ext>
              </a:extLst>
            </p:cNvPr>
            <p:cNvSpPr/>
            <p:nvPr/>
          </p:nvSpPr>
          <p:spPr>
            <a:xfrm>
              <a:off x="9308635" y="1849234"/>
              <a:ext cx="847727" cy="43458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FBD35930-D445-4BF6-A2BF-555177F60C2C}"/>
                </a:ext>
              </a:extLst>
            </p:cNvPr>
            <p:cNvSpPr/>
            <p:nvPr/>
          </p:nvSpPr>
          <p:spPr>
            <a:xfrm>
              <a:off x="8319366" y="878810"/>
              <a:ext cx="847725" cy="434583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BB73202D-924A-4BC6-BEE1-0D0B58CB8D8A}"/>
                </a:ext>
              </a:extLst>
            </p:cNvPr>
            <p:cNvSpPr/>
            <p:nvPr/>
          </p:nvSpPr>
          <p:spPr>
            <a:xfrm>
              <a:off x="9308635" y="878811"/>
              <a:ext cx="847728" cy="434583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0E909150-184F-4BDF-B502-ECF4FF3472FE}"/>
                </a:ext>
              </a:extLst>
            </p:cNvPr>
            <p:cNvSpPr/>
            <p:nvPr/>
          </p:nvSpPr>
          <p:spPr>
            <a:xfrm>
              <a:off x="9308635" y="1370156"/>
              <a:ext cx="847729" cy="434583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1147D39D-3B5A-4561-999C-D1C324954138}"/>
                </a:ext>
              </a:extLst>
            </p:cNvPr>
            <p:cNvSpPr/>
            <p:nvPr/>
          </p:nvSpPr>
          <p:spPr>
            <a:xfrm>
              <a:off x="7359991" y="1367499"/>
              <a:ext cx="817825" cy="434583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B2D4E60B-D25F-45CF-9EEF-B991B70D8758}"/>
                </a:ext>
              </a:extLst>
            </p:cNvPr>
            <p:cNvSpPr/>
            <p:nvPr/>
          </p:nvSpPr>
          <p:spPr>
            <a:xfrm>
              <a:off x="7359991" y="1849232"/>
              <a:ext cx="817825" cy="434583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CE2895D9-46C3-4180-8072-A3B1CD90AFA6}"/>
                </a:ext>
              </a:extLst>
            </p:cNvPr>
            <p:cNvSpPr/>
            <p:nvPr/>
          </p:nvSpPr>
          <p:spPr>
            <a:xfrm>
              <a:off x="8319363" y="1849233"/>
              <a:ext cx="847728" cy="434583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B0B550CB-CC96-4C0B-821D-BFB59E06B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743805"/>
              </p:ext>
            </p:extLst>
          </p:nvPr>
        </p:nvGraphicFramePr>
        <p:xfrm>
          <a:off x="1358643" y="1277998"/>
          <a:ext cx="32337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234121" imgH="533539" progId="Equation.DSMT4">
                  <p:embed/>
                </p:oleObj>
              </mc:Choice>
              <mc:Fallback>
                <p:oleObj name="Equation" r:id="rId14" imgW="3234121" imgH="5335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58643" y="1277998"/>
                        <a:ext cx="323373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标题 1">
            <a:extLst>
              <a:ext uri="{FF2B5EF4-FFF2-40B4-BE49-F238E27FC236}">
                <a16:creationId xmlns:a16="http://schemas.microsoft.com/office/drawing/2014/main" id="{2F3B5E35-AB2D-4C1C-925E-B1142C9C4E32}"/>
              </a:ext>
            </a:extLst>
          </p:cNvPr>
          <p:cNvSpPr txBox="1">
            <a:spLocks/>
          </p:cNvSpPr>
          <p:nvPr/>
        </p:nvSpPr>
        <p:spPr>
          <a:xfrm>
            <a:off x="580016" y="2160725"/>
            <a:ext cx="10950924" cy="1155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discretization of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first-order gradient of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46D3DD0E-540F-4A40-9643-F6253543E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783415"/>
              </p:ext>
            </p:extLst>
          </p:nvPr>
        </p:nvGraphicFramePr>
        <p:xfrm>
          <a:off x="1636234" y="3360788"/>
          <a:ext cx="2505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80" imgH="190440" progId="Equation.DSMT4">
                  <p:embed/>
                </p:oleObj>
              </mc:Choice>
              <mc:Fallback>
                <p:oleObj name="Equation" r:id="rId16" imgW="863280" imgH="190440" progId="Equation.DSMT4">
                  <p:embed/>
                  <p:pic>
                    <p:nvPicPr>
                      <p:cNvPr id="58" name="对象 57">
                        <a:extLst>
                          <a:ext uri="{FF2B5EF4-FFF2-40B4-BE49-F238E27FC236}">
                            <a16:creationId xmlns:a16="http://schemas.microsoft.com/office/drawing/2014/main" id="{D99E15B7-393D-4DBA-9524-1CE4526EB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36234" y="3360788"/>
                        <a:ext cx="25050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7E3B68A3-8EB9-4A15-81D2-2975FD27EF6B}"/>
              </a:ext>
            </a:extLst>
          </p:cNvPr>
          <p:cNvGrpSpPr/>
          <p:nvPr/>
        </p:nvGrpSpPr>
        <p:grpSpPr>
          <a:xfrm>
            <a:off x="6070965" y="2951020"/>
            <a:ext cx="3719772" cy="1362420"/>
            <a:chOff x="6070965" y="2951020"/>
            <a:chExt cx="3719772" cy="1362420"/>
          </a:xfrm>
        </p:grpSpPr>
        <p:graphicFrame>
          <p:nvGraphicFramePr>
            <p:cNvPr id="36" name="对象 35">
              <a:extLst>
                <a:ext uri="{FF2B5EF4-FFF2-40B4-BE49-F238E27FC236}">
                  <a16:creationId xmlns:a16="http://schemas.microsoft.com/office/drawing/2014/main" id="{5626AF87-1775-41FA-9F2E-A0F053548D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7442282"/>
                </p:ext>
              </p:extLst>
            </p:nvPr>
          </p:nvGraphicFramePr>
          <p:xfrm>
            <a:off x="6070965" y="2951020"/>
            <a:ext cx="3719772" cy="1362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82680" imgH="469800" progId="Equation.DSMT4">
                    <p:embed/>
                  </p:oleObj>
                </mc:Choice>
                <mc:Fallback>
                  <p:oleObj name="Equation" r:id="rId18" imgW="1282680" imgH="469800" progId="Equation.DSMT4">
                    <p:embed/>
                    <p:pic>
                      <p:nvPicPr>
                        <p:cNvPr id="80" name="对象 79">
                          <a:extLst>
                            <a:ext uri="{FF2B5EF4-FFF2-40B4-BE49-F238E27FC236}">
                              <a16:creationId xmlns:a16="http://schemas.microsoft.com/office/drawing/2014/main" id="{3FEAA433-A728-44E6-A782-F0A2022B46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070965" y="2951020"/>
                          <a:ext cx="3719772" cy="1362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DEDBB83F-CDC4-4774-A957-8A0A91575B19}"/>
                </a:ext>
              </a:extLst>
            </p:cNvPr>
            <p:cNvSpPr/>
            <p:nvPr/>
          </p:nvSpPr>
          <p:spPr>
            <a:xfrm>
              <a:off x="7343948" y="3069262"/>
              <a:ext cx="596894" cy="36804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8B2AD74D-03C4-47B5-8852-C7C0270D3422}"/>
                </a:ext>
              </a:extLst>
            </p:cNvPr>
            <p:cNvSpPr/>
            <p:nvPr/>
          </p:nvSpPr>
          <p:spPr>
            <a:xfrm>
              <a:off x="8106225" y="3471266"/>
              <a:ext cx="612655" cy="36324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E6298F22-1180-438B-B29F-E889EE79331F}"/>
                </a:ext>
              </a:extLst>
            </p:cNvPr>
            <p:cNvSpPr/>
            <p:nvPr/>
          </p:nvSpPr>
          <p:spPr>
            <a:xfrm>
              <a:off x="8892004" y="3857627"/>
              <a:ext cx="596894" cy="36804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0DDE3944-61E4-4923-83DC-AA4CA5985228}"/>
                </a:ext>
              </a:extLst>
            </p:cNvPr>
            <p:cNvSpPr/>
            <p:nvPr/>
          </p:nvSpPr>
          <p:spPr>
            <a:xfrm>
              <a:off x="8106225" y="3065830"/>
              <a:ext cx="612655" cy="368042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0475621B-D70A-4910-8116-98E9C64D5F5E}"/>
                </a:ext>
              </a:extLst>
            </p:cNvPr>
            <p:cNvSpPr/>
            <p:nvPr/>
          </p:nvSpPr>
          <p:spPr>
            <a:xfrm>
              <a:off x="8892004" y="3065830"/>
              <a:ext cx="596893" cy="371473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0F355B1E-5697-4EFE-A142-390AF0AF3A2E}"/>
                </a:ext>
              </a:extLst>
            </p:cNvPr>
            <p:cNvSpPr/>
            <p:nvPr/>
          </p:nvSpPr>
          <p:spPr>
            <a:xfrm>
              <a:off x="8892005" y="3471265"/>
              <a:ext cx="596893" cy="363248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FB5DDB6A-4F8E-4464-A661-8DEEB161C8B9}"/>
                </a:ext>
              </a:extLst>
            </p:cNvPr>
            <p:cNvSpPr/>
            <p:nvPr/>
          </p:nvSpPr>
          <p:spPr>
            <a:xfrm>
              <a:off x="7343947" y="3471265"/>
              <a:ext cx="596893" cy="363248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1952B450-0198-44E4-BFCF-5A0AEB3CA2B8}"/>
                </a:ext>
              </a:extLst>
            </p:cNvPr>
            <p:cNvSpPr/>
            <p:nvPr/>
          </p:nvSpPr>
          <p:spPr>
            <a:xfrm>
              <a:off x="7343947" y="3857626"/>
              <a:ext cx="596893" cy="368042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246DD732-39D0-43B5-B0E8-EDD5DF9536D4}"/>
                </a:ext>
              </a:extLst>
            </p:cNvPr>
            <p:cNvSpPr/>
            <p:nvPr/>
          </p:nvSpPr>
          <p:spPr>
            <a:xfrm>
              <a:off x="8106225" y="3857626"/>
              <a:ext cx="612655" cy="368042"/>
            </a:xfrm>
            <a:prstGeom prst="roundRect">
              <a:avLst/>
            </a:prstGeom>
            <a:noFill/>
            <a:ln>
              <a:solidFill>
                <a:srgbClr val="00A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3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 animBg="1"/>
      <p:bldP spid="40" grpId="0" animBg="1"/>
      <p:bldP spid="45" grpId="0" animBg="1"/>
      <p:bldP spid="47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矩形: 圆角 191">
            <a:extLst>
              <a:ext uri="{FF2B5EF4-FFF2-40B4-BE49-F238E27FC236}">
                <a16:creationId xmlns:a16="http://schemas.microsoft.com/office/drawing/2014/main" id="{4D5F8C1C-8FE0-461C-9490-61679DD8D80E}"/>
              </a:ext>
            </a:extLst>
          </p:cNvPr>
          <p:cNvSpPr/>
          <p:nvPr/>
        </p:nvSpPr>
        <p:spPr>
          <a:xfrm>
            <a:off x="434319" y="144166"/>
            <a:ext cx="9118095" cy="6985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6B77722-308E-4A50-8E26-3A83894744AD}"/>
              </a:ext>
            </a:extLst>
          </p:cNvPr>
          <p:cNvGrpSpPr/>
          <p:nvPr/>
        </p:nvGrpSpPr>
        <p:grpSpPr>
          <a:xfrm>
            <a:off x="6185467" y="1182025"/>
            <a:ext cx="1158162" cy="2031381"/>
            <a:chOff x="5618792" y="1687533"/>
            <a:chExt cx="1158162" cy="2031381"/>
          </a:xfrm>
        </p:grpSpPr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54502C3A-5016-475B-8D71-2C1189FADA94}"/>
                </a:ext>
              </a:extLst>
            </p:cNvPr>
            <p:cNvSpPr/>
            <p:nvPr/>
          </p:nvSpPr>
          <p:spPr>
            <a:xfrm rot="10800000">
              <a:off x="5671594" y="2704695"/>
              <a:ext cx="1052558" cy="958944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C5A2188C-0B22-44C7-9164-C07D371B0EB3}"/>
                </a:ext>
              </a:extLst>
            </p:cNvPr>
            <p:cNvSpPr/>
            <p:nvPr/>
          </p:nvSpPr>
          <p:spPr>
            <a:xfrm>
              <a:off x="5671594" y="1745752"/>
              <a:ext cx="1052558" cy="958944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D733B32-D48B-45BE-ABB6-6E3004103D39}"/>
                </a:ext>
              </a:extLst>
            </p:cNvPr>
            <p:cNvSpPr>
              <a:spLocks/>
            </p:cNvSpPr>
            <p:nvPr/>
          </p:nvSpPr>
          <p:spPr>
            <a:xfrm rot="10800000">
              <a:off x="6143952" y="3605422"/>
              <a:ext cx="10784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FAFCDF1-5CEC-46F1-A0BD-B8DC30647B1B}"/>
                </a:ext>
              </a:extLst>
            </p:cNvPr>
            <p:cNvSpPr>
              <a:spLocks/>
            </p:cNvSpPr>
            <p:nvPr/>
          </p:nvSpPr>
          <p:spPr>
            <a:xfrm rot="10800000">
              <a:off x="5618792" y="2650776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EB997DD-6497-4487-86F6-F78350DF040A}"/>
                </a:ext>
              </a:extLst>
            </p:cNvPr>
            <p:cNvSpPr>
              <a:spLocks/>
            </p:cNvSpPr>
            <p:nvPr/>
          </p:nvSpPr>
          <p:spPr>
            <a:xfrm rot="10800000">
              <a:off x="6145071" y="1687533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DCB177D5-14E3-4599-A081-C45DE6D83206}"/>
                </a:ext>
              </a:extLst>
            </p:cNvPr>
            <p:cNvSpPr>
              <a:spLocks/>
            </p:cNvSpPr>
            <p:nvPr/>
          </p:nvSpPr>
          <p:spPr>
            <a:xfrm rot="10800000">
              <a:off x="6670232" y="2650776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AA8573C5-A4A6-4E65-905F-562CB3343DF5}"/>
                    </a:ext>
                  </a:extLst>
                </p:cNvPr>
                <p:cNvSpPr txBox="1"/>
                <p:nvPr/>
              </p:nvSpPr>
              <p:spPr>
                <a:xfrm>
                  <a:off x="5926087" y="2183334"/>
                  <a:ext cx="54964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altLang="zh-CN" sz="2000" b="1" dirty="0"/>
                    <a:t>1</a:t>
                  </a:r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AA8573C5-A4A6-4E65-905F-562CB3343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087" y="2183334"/>
                  <a:ext cx="549644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7576" r="-555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DA98A6FB-1348-42B6-924E-50268F6A2686}"/>
                    </a:ext>
                  </a:extLst>
                </p:cNvPr>
                <p:cNvSpPr txBox="1"/>
                <p:nvPr/>
              </p:nvSpPr>
              <p:spPr>
                <a:xfrm>
                  <a:off x="5930532" y="2817534"/>
                  <a:ext cx="549644" cy="3600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DA98A6FB-1348-42B6-924E-50268F6A2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532" y="2817534"/>
                  <a:ext cx="549644" cy="360099"/>
                </a:xfrm>
                <a:prstGeom prst="rect">
                  <a:avLst/>
                </a:prstGeom>
                <a:blipFill>
                  <a:blip r:embed="rId4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4E3B5A2-421C-44A9-985B-9CD31F07C9B3}"/>
              </a:ext>
            </a:extLst>
          </p:cNvPr>
          <p:cNvGrpSpPr/>
          <p:nvPr/>
        </p:nvGrpSpPr>
        <p:grpSpPr>
          <a:xfrm>
            <a:off x="3347587" y="1335846"/>
            <a:ext cx="1800608" cy="1903597"/>
            <a:chOff x="2177148" y="1493057"/>
            <a:chExt cx="1800608" cy="1903597"/>
          </a:xfrm>
        </p:grpSpPr>
        <p:sp>
          <p:nvSpPr>
            <p:cNvPr id="147" name="等腰三角形 146">
              <a:extLst>
                <a:ext uri="{FF2B5EF4-FFF2-40B4-BE49-F238E27FC236}">
                  <a16:creationId xmlns:a16="http://schemas.microsoft.com/office/drawing/2014/main" id="{53943FC6-B7ED-451B-935F-1168D333DECC}"/>
                </a:ext>
              </a:extLst>
            </p:cNvPr>
            <p:cNvSpPr/>
            <p:nvPr/>
          </p:nvSpPr>
          <p:spPr>
            <a:xfrm rot="17918035">
              <a:off x="2130341" y="1539864"/>
              <a:ext cx="1052558" cy="958944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F40E9EC-24EB-4C8A-9AC9-E604F74DF956}"/>
                </a:ext>
              </a:extLst>
            </p:cNvPr>
            <p:cNvGrpSpPr/>
            <p:nvPr/>
          </p:nvGrpSpPr>
          <p:grpSpPr>
            <a:xfrm>
              <a:off x="2180332" y="1732964"/>
              <a:ext cx="1797424" cy="1663690"/>
              <a:chOff x="2180332" y="1732964"/>
              <a:chExt cx="1797424" cy="166369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08" name="对象 107">
                    <a:extLst>
                      <a:ext uri="{FF2B5EF4-FFF2-40B4-BE49-F238E27FC236}">
                        <a16:creationId xmlns:a16="http://schemas.microsoft.com/office/drawing/2014/main" id="{2F2418A8-D0C2-40CB-8590-FF8236F4608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81617477"/>
                      </p:ext>
                    </p:extLst>
                  </p:nvPr>
                </p:nvGraphicFramePr>
                <p:xfrm>
                  <a:off x="2820568" y="2863254"/>
                  <a:ext cx="604837" cy="5334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215640" imgH="190440" progId="Equation.DSMT4">
                          <p:embed/>
                        </p:oleObj>
                      </mc:Choice>
                      <mc:Fallback>
                        <p:oleObj name="Equation" r:id="rId5" imgW="215640" imgH="190440" progId="Equation.DSMT4">
                          <p:embed/>
                          <p:pic>
                            <p:nvPicPr>
                              <p:cNvPr id="2" name="对象 1">
                                <a:extLst>
                                  <a:ext uri="{FF2B5EF4-FFF2-40B4-BE49-F238E27FC236}">
                                    <a16:creationId xmlns:a16="http://schemas.microsoft.com/office/drawing/2014/main" id="{7243E871-E862-41A8-82DE-8D26F786A8F1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20568" y="2863254"/>
                                <a:ext cx="604837" cy="533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08" name="对象 107">
                    <a:extLst>
                      <a:ext uri="{FF2B5EF4-FFF2-40B4-BE49-F238E27FC236}">
                        <a16:creationId xmlns:a16="http://schemas.microsoft.com/office/drawing/2014/main" id="{2F2418A8-D0C2-40CB-8590-FF8236F4608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81617477"/>
                      </p:ext>
                    </p:extLst>
                  </p:nvPr>
                </p:nvGraphicFramePr>
                <p:xfrm>
                  <a:off x="2820568" y="2863254"/>
                  <a:ext cx="604837" cy="5334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7" imgW="215640" imgH="190440" progId="Equation.DSMT4">
                          <p:embed/>
                        </p:oleObj>
                      </mc:Choice>
                      <mc:Fallback>
                        <p:oleObj name="Equation" r:id="rId7" imgW="215640" imgH="190440" progId="Equation.DSMT4">
                          <p:embed/>
                          <p:pic>
                            <p:nvPicPr>
                              <p:cNvPr id="2" name="对象 1">
                                <a:extLst>
                                  <a:ext uri="{FF2B5EF4-FFF2-40B4-BE49-F238E27FC236}">
                                    <a16:creationId xmlns:a16="http://schemas.microsoft.com/office/drawing/2014/main" id="{7243E871-E862-41A8-82DE-8D26F786A8F1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820568" y="2863254"/>
                                <a:ext cx="604837" cy="533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148" name="等腰三角形 147">
                <a:extLst>
                  <a:ext uri="{FF2B5EF4-FFF2-40B4-BE49-F238E27FC236}">
                    <a16:creationId xmlns:a16="http://schemas.microsoft.com/office/drawing/2014/main" id="{C19534FE-D79E-4FF2-9FC1-95A2BC3506E2}"/>
                  </a:ext>
                </a:extLst>
              </p:cNvPr>
              <p:cNvSpPr/>
              <p:nvPr/>
            </p:nvSpPr>
            <p:spPr>
              <a:xfrm rot="7118035">
                <a:off x="2972005" y="1999400"/>
                <a:ext cx="1052558" cy="958944"/>
              </a:xfrm>
              <a:prstGeom prst="triangle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EA71734D-2A72-419D-A3BA-A5889D0AFE9A}"/>
                  </a:ext>
                </a:extLst>
              </p:cNvPr>
              <p:cNvSpPr>
                <a:spLocks/>
              </p:cNvSpPr>
              <p:nvPr/>
            </p:nvSpPr>
            <p:spPr>
              <a:xfrm rot="17918035">
                <a:off x="2183157" y="1733526"/>
                <a:ext cx="10784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864E5C9F-2479-407D-A5F9-A416334A2D7A}"/>
                  </a:ext>
                </a:extLst>
              </p:cNvPr>
              <p:cNvSpPr>
                <a:spLocks/>
              </p:cNvSpPr>
              <p:nvPr/>
            </p:nvSpPr>
            <p:spPr>
              <a:xfrm rot="17918035">
                <a:off x="3273541" y="1729579"/>
                <a:ext cx="10672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FF608A42-8FDD-4718-9DCE-700EB13D07B8}"/>
                  </a:ext>
                </a:extLst>
              </p:cNvPr>
              <p:cNvSpPr>
                <a:spLocks/>
              </p:cNvSpPr>
              <p:nvPr/>
            </p:nvSpPr>
            <p:spPr>
              <a:xfrm rot="17918035">
                <a:off x="3866779" y="2653091"/>
                <a:ext cx="10672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E48B751D-DCFC-4848-8458-510512C47EDE}"/>
                  </a:ext>
                </a:extLst>
              </p:cNvPr>
              <p:cNvSpPr>
                <a:spLocks/>
              </p:cNvSpPr>
              <p:nvPr/>
            </p:nvSpPr>
            <p:spPr>
              <a:xfrm rot="17918035">
                <a:off x="2769679" y="2652427"/>
                <a:ext cx="10672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文本框 142">
                    <a:extLst>
                      <a:ext uri="{FF2B5EF4-FFF2-40B4-BE49-F238E27FC236}">
                        <a16:creationId xmlns:a16="http://schemas.microsoft.com/office/drawing/2014/main" id="{A2444E61-C79A-4079-A76E-285FFDE82874}"/>
                      </a:ext>
                    </a:extLst>
                  </p:cNvPr>
                  <p:cNvSpPr txBox="1"/>
                  <p:nvPr/>
                </p:nvSpPr>
                <p:spPr>
                  <a:xfrm>
                    <a:off x="3085779" y="2183334"/>
                    <a:ext cx="54964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a14:m>
                    <a:r>
                      <a:rPr lang="en-US" altLang="zh-CN" sz="2000" b="1" dirty="0"/>
                      <a:t>1</a:t>
                    </a:r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143" name="文本框 142">
                    <a:extLst>
                      <a:ext uri="{FF2B5EF4-FFF2-40B4-BE49-F238E27FC236}">
                        <a16:creationId xmlns:a16="http://schemas.microsoft.com/office/drawing/2014/main" id="{A2444E61-C79A-4079-A76E-285FFDE828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5779" y="2183334"/>
                    <a:ext cx="549644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7576" r="-5556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文本框 144">
                    <a:extLst>
                      <a:ext uri="{FF2B5EF4-FFF2-40B4-BE49-F238E27FC236}">
                        <a16:creationId xmlns:a16="http://schemas.microsoft.com/office/drawing/2014/main" id="{763CE292-4CC0-4ACC-8496-952063671F9D}"/>
                      </a:ext>
                    </a:extLst>
                  </p:cNvPr>
                  <p:cNvSpPr txBox="1"/>
                  <p:nvPr/>
                </p:nvSpPr>
                <p:spPr>
                  <a:xfrm>
                    <a:off x="2564112" y="1894415"/>
                    <a:ext cx="549644" cy="3600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145" name="文本框 144">
                    <a:extLst>
                      <a:ext uri="{FF2B5EF4-FFF2-40B4-BE49-F238E27FC236}">
                        <a16:creationId xmlns:a16="http://schemas.microsoft.com/office/drawing/2014/main" id="{763CE292-4CC0-4ACC-8496-952063671F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4112" y="1894415"/>
                    <a:ext cx="549644" cy="3600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33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175" name="对象 174">
            <a:extLst>
              <a:ext uri="{FF2B5EF4-FFF2-40B4-BE49-F238E27FC236}">
                <a16:creationId xmlns:a16="http://schemas.microsoft.com/office/drawing/2014/main" id="{50CEA334-D556-4F10-91B6-5CC2189458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04443"/>
              </p:ext>
            </p:extLst>
          </p:nvPr>
        </p:nvGraphicFramePr>
        <p:xfrm>
          <a:off x="7131815" y="2676797"/>
          <a:ext cx="639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8600" imgH="190440" progId="Equation.DSMT4">
                  <p:embed/>
                </p:oleObj>
              </mc:Choice>
              <mc:Fallback>
                <p:oleObj name="Equation" r:id="rId11" imgW="228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31815" y="2676797"/>
                        <a:ext cx="63976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126ADC98-8CD7-429F-8E0F-B8DF3B8D31BB}"/>
              </a:ext>
            </a:extLst>
          </p:cNvPr>
          <p:cNvGrpSpPr/>
          <p:nvPr/>
        </p:nvGrpSpPr>
        <p:grpSpPr>
          <a:xfrm>
            <a:off x="8655854" y="1289442"/>
            <a:ext cx="1798592" cy="1922617"/>
            <a:chOff x="8433356" y="1470080"/>
            <a:chExt cx="1798592" cy="1922617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F6AB88FD-6D09-4C2F-9E07-1F92749F65D3}"/>
                </a:ext>
              </a:extLst>
            </p:cNvPr>
            <p:cNvSpPr/>
            <p:nvPr/>
          </p:nvSpPr>
          <p:spPr>
            <a:xfrm rot="3666950">
              <a:off x="9226197" y="1516887"/>
              <a:ext cx="1052558" cy="958944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等腰三角形 117">
              <a:extLst>
                <a:ext uri="{FF2B5EF4-FFF2-40B4-BE49-F238E27FC236}">
                  <a16:creationId xmlns:a16="http://schemas.microsoft.com/office/drawing/2014/main" id="{A8CACA52-A96F-4E42-BAB8-B799C82596BB}"/>
                </a:ext>
              </a:extLst>
            </p:cNvPr>
            <p:cNvSpPr/>
            <p:nvPr/>
          </p:nvSpPr>
          <p:spPr>
            <a:xfrm rot="14466950">
              <a:off x="8386549" y="1980095"/>
              <a:ext cx="1052558" cy="958944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7CA5C664-DFB6-40FC-9D58-1EB2783A0EF9}"/>
                </a:ext>
              </a:extLst>
            </p:cNvPr>
            <p:cNvSpPr>
              <a:spLocks/>
            </p:cNvSpPr>
            <p:nvPr/>
          </p:nvSpPr>
          <p:spPr>
            <a:xfrm rot="3666950">
              <a:off x="10117092" y="1708719"/>
              <a:ext cx="10784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BEC79C24-636F-4AB9-9F26-5CC5F357266E}"/>
                </a:ext>
              </a:extLst>
            </p:cNvPr>
            <p:cNvSpPr>
              <a:spLocks/>
            </p:cNvSpPr>
            <p:nvPr/>
          </p:nvSpPr>
          <p:spPr>
            <a:xfrm rot="3666950">
              <a:off x="9535710" y="2630171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64213F35-8256-4E7D-B09B-91CBC2925E48}"/>
                </a:ext>
              </a:extLst>
            </p:cNvPr>
            <p:cNvSpPr>
              <a:spLocks/>
            </p:cNvSpPr>
            <p:nvPr/>
          </p:nvSpPr>
          <p:spPr>
            <a:xfrm rot="3666950">
              <a:off x="8438082" y="2634648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9D32E132-6692-4AB5-9EF3-9CD9A70C4317}"/>
                </a:ext>
              </a:extLst>
            </p:cNvPr>
            <p:cNvSpPr>
              <a:spLocks/>
            </p:cNvSpPr>
            <p:nvPr/>
          </p:nvSpPr>
          <p:spPr>
            <a:xfrm rot="3666950">
              <a:off x="9027822" y="1709533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81F97C5C-079F-401B-A18A-1BDC5F3518C5}"/>
                    </a:ext>
                  </a:extLst>
                </p:cNvPr>
                <p:cNvSpPr txBox="1"/>
                <p:nvPr/>
              </p:nvSpPr>
              <p:spPr>
                <a:xfrm>
                  <a:off x="8780272" y="2183334"/>
                  <a:ext cx="54964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altLang="zh-CN" sz="2000" b="1" dirty="0"/>
                    <a:t>1</a:t>
                  </a:r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81F97C5C-079F-401B-A18A-1BDC5F351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0272" y="2183334"/>
                  <a:ext cx="549644" cy="400110"/>
                </a:xfrm>
                <a:prstGeom prst="rect">
                  <a:avLst/>
                </a:prstGeom>
                <a:blipFill>
                  <a:blip r:embed="rId13"/>
                  <a:stretch>
                    <a:fillRect t="-9231" r="-4444" b="-2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文本框 113">
                  <a:extLst>
                    <a:ext uri="{FF2B5EF4-FFF2-40B4-BE49-F238E27FC236}">
                      <a16:creationId xmlns:a16="http://schemas.microsoft.com/office/drawing/2014/main" id="{E54C4D88-FDA2-4531-AA46-4FDB9C7A971E}"/>
                    </a:ext>
                  </a:extLst>
                </p:cNvPr>
                <p:cNvSpPr txBox="1"/>
                <p:nvPr/>
              </p:nvSpPr>
              <p:spPr>
                <a:xfrm>
                  <a:off x="9331764" y="1861983"/>
                  <a:ext cx="549644" cy="3600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14" name="文本框 113">
                  <a:extLst>
                    <a:ext uri="{FF2B5EF4-FFF2-40B4-BE49-F238E27FC236}">
                      <a16:creationId xmlns:a16="http://schemas.microsoft.com/office/drawing/2014/main" id="{E54C4D88-FDA2-4531-AA46-4FDB9C7A97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1764" y="1861983"/>
                  <a:ext cx="549644" cy="360099"/>
                </a:xfrm>
                <a:prstGeom prst="rect">
                  <a:avLst/>
                </a:prstGeom>
                <a:blipFill>
                  <a:blip r:embed="rId14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6" name="对象 175">
                  <a:extLst>
                    <a:ext uri="{FF2B5EF4-FFF2-40B4-BE49-F238E27FC236}">
                      <a16:creationId xmlns:a16="http://schemas.microsoft.com/office/drawing/2014/main" id="{D17218AD-6ED0-48D0-B0E2-9B46BC2B843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66766678"/>
                    </p:ext>
                  </p:extLst>
                </p:nvPr>
              </p:nvGraphicFramePr>
              <p:xfrm>
                <a:off x="9094376" y="2859297"/>
                <a:ext cx="639762" cy="533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5" imgW="228600" imgH="190440" progId="Equation.DSMT4">
                        <p:embed/>
                      </p:oleObj>
                    </mc:Choice>
                    <mc:Fallback>
                      <p:oleObj name="Equation" r:id="rId15" imgW="22860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94376" y="2859297"/>
                              <a:ext cx="639762" cy="5334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6" name="对象 175">
                  <a:extLst>
                    <a:ext uri="{FF2B5EF4-FFF2-40B4-BE49-F238E27FC236}">
                      <a16:creationId xmlns:a16="http://schemas.microsoft.com/office/drawing/2014/main" id="{D17218AD-6ED0-48D0-B0E2-9B46BC2B843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66766678"/>
                    </p:ext>
                  </p:extLst>
                </p:nvPr>
              </p:nvGraphicFramePr>
              <p:xfrm>
                <a:off x="9094376" y="2859297"/>
                <a:ext cx="639762" cy="533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7" imgW="228600" imgH="190440" progId="Equation.DSMT4">
                        <p:embed/>
                      </p:oleObj>
                    </mc:Choice>
                    <mc:Fallback>
                      <p:oleObj name="Equation" r:id="rId17" imgW="228600" imgH="1904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94376" y="2859297"/>
                              <a:ext cx="639762" cy="5334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0CB2786-6F86-41C6-976C-0A4C6EE3898D}"/>
              </a:ext>
            </a:extLst>
          </p:cNvPr>
          <p:cNvGrpSpPr/>
          <p:nvPr/>
        </p:nvGrpSpPr>
        <p:grpSpPr>
          <a:xfrm>
            <a:off x="8593162" y="4669067"/>
            <a:ext cx="1796030" cy="1962731"/>
            <a:chOff x="8412144" y="4162557"/>
            <a:chExt cx="1796030" cy="1962731"/>
          </a:xfrm>
        </p:grpSpPr>
        <p:sp>
          <p:nvSpPr>
            <p:cNvPr id="132" name="等腰三角形 131">
              <a:extLst>
                <a:ext uri="{FF2B5EF4-FFF2-40B4-BE49-F238E27FC236}">
                  <a16:creationId xmlns:a16="http://schemas.microsoft.com/office/drawing/2014/main" id="{5E0E33CB-C70B-4639-B41D-BE051184E686}"/>
                </a:ext>
              </a:extLst>
            </p:cNvPr>
            <p:cNvSpPr/>
            <p:nvPr/>
          </p:nvSpPr>
          <p:spPr>
            <a:xfrm rot="3648026">
              <a:off x="9202423" y="4209364"/>
              <a:ext cx="1052558" cy="958944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0" name="等腰三角形 129">
              <a:extLst>
                <a:ext uri="{FF2B5EF4-FFF2-40B4-BE49-F238E27FC236}">
                  <a16:creationId xmlns:a16="http://schemas.microsoft.com/office/drawing/2014/main" id="{7E6A030C-DF49-4D93-AE4D-A607D7BF5EB8}"/>
                </a:ext>
              </a:extLst>
            </p:cNvPr>
            <p:cNvSpPr/>
            <p:nvPr/>
          </p:nvSpPr>
          <p:spPr>
            <a:xfrm rot="14448026">
              <a:off x="8365337" y="4677187"/>
              <a:ext cx="1052558" cy="958944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7FCD2C48-4A73-4EDE-A48E-579718553110}"/>
                </a:ext>
              </a:extLst>
            </p:cNvPr>
            <p:cNvSpPr>
              <a:spLocks/>
            </p:cNvSpPr>
            <p:nvPr/>
          </p:nvSpPr>
          <p:spPr>
            <a:xfrm rot="3648026">
              <a:off x="10092040" y="4398896"/>
              <a:ext cx="10784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F3F98D2C-5C11-4947-8DC3-3868EECE01F9}"/>
                </a:ext>
              </a:extLst>
            </p:cNvPr>
            <p:cNvSpPr>
              <a:spLocks/>
            </p:cNvSpPr>
            <p:nvPr/>
          </p:nvSpPr>
          <p:spPr>
            <a:xfrm rot="3648026">
              <a:off x="9515739" y="5323537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476953CB-D691-4856-9A2D-BC5931CC3CA1}"/>
                </a:ext>
              </a:extLst>
            </p:cNvPr>
            <p:cNvSpPr>
              <a:spLocks/>
            </p:cNvSpPr>
            <p:nvPr/>
          </p:nvSpPr>
          <p:spPr>
            <a:xfrm rot="3648026">
              <a:off x="9002791" y="4405708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FD42B8EE-F535-482B-964B-6592461D3006}"/>
                </a:ext>
              </a:extLst>
            </p:cNvPr>
            <p:cNvSpPr>
              <a:spLocks/>
            </p:cNvSpPr>
            <p:nvPr/>
          </p:nvSpPr>
          <p:spPr>
            <a:xfrm rot="3648026">
              <a:off x="8423086" y="5350306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B59BBEDE-A15C-422E-BED4-B72A514EF9DD}"/>
                </a:ext>
              </a:extLst>
            </p:cNvPr>
            <p:cNvCxnSpPr>
              <a:cxnSpLocks/>
              <a:stCxn id="132" idx="4"/>
              <a:endCxn id="132" idx="2"/>
            </p:cNvCxnSpPr>
            <p:nvPr/>
          </p:nvCxnSpPr>
          <p:spPr>
            <a:xfrm flipH="1" flipV="1">
              <a:off x="9053412" y="4463345"/>
              <a:ext cx="513493" cy="918805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7" name="对象 176">
              <a:extLst>
                <a:ext uri="{FF2B5EF4-FFF2-40B4-BE49-F238E27FC236}">
                  <a16:creationId xmlns:a16="http://schemas.microsoft.com/office/drawing/2014/main" id="{535BD93E-4F05-428C-AE8E-E4F0D89972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9452782"/>
                </p:ext>
              </p:extLst>
            </p:nvPr>
          </p:nvGraphicFramePr>
          <p:xfrm>
            <a:off x="9081637" y="5572838"/>
            <a:ext cx="404813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39680" imgH="190440" progId="Equation.DSMT4">
                    <p:embed/>
                  </p:oleObj>
                </mc:Choice>
                <mc:Fallback>
                  <p:oleObj name="Equation" r:id="rId19" imgW="13968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081637" y="5572838"/>
                          <a:ext cx="404813" cy="552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2" name="标题 1">
            <a:extLst>
              <a:ext uri="{FF2B5EF4-FFF2-40B4-BE49-F238E27FC236}">
                <a16:creationId xmlns:a16="http://schemas.microsoft.com/office/drawing/2014/main" id="{45329F03-FBD8-474C-9D8A-086A463F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81" y="-120640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First-order difference operator</a:t>
            </a:r>
            <a:endParaRPr lang="en-US" altLang="zh-CN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E3E65DB-09EC-4BC6-968B-3B2F2C99DFAA}"/>
              </a:ext>
            </a:extLst>
          </p:cNvPr>
          <p:cNvGrpSpPr/>
          <p:nvPr/>
        </p:nvGrpSpPr>
        <p:grpSpPr>
          <a:xfrm>
            <a:off x="6232965" y="4413970"/>
            <a:ext cx="1224604" cy="2234393"/>
            <a:chOff x="5608214" y="4350549"/>
            <a:chExt cx="1224604" cy="223439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A7BCF2C-385E-4818-BCBF-A0AC2BE9ADF2}"/>
                </a:ext>
              </a:extLst>
            </p:cNvPr>
            <p:cNvGrpSpPr/>
            <p:nvPr/>
          </p:nvGrpSpPr>
          <p:grpSpPr>
            <a:xfrm>
              <a:off x="5608214" y="4350549"/>
              <a:ext cx="1224604" cy="2234393"/>
              <a:chOff x="5608214" y="4350549"/>
              <a:chExt cx="1224604" cy="2234393"/>
            </a:xfrm>
          </p:grpSpPr>
          <p:graphicFrame>
            <p:nvGraphicFramePr>
              <p:cNvPr id="178" name="对象 177">
                <a:extLst>
                  <a:ext uri="{FF2B5EF4-FFF2-40B4-BE49-F238E27FC236}">
                    <a16:creationId xmlns:a16="http://schemas.microsoft.com/office/drawing/2014/main" id="{A95F91AD-85FD-4946-B811-640FE87971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3446347"/>
                  </p:ext>
                </p:extLst>
              </p:nvPr>
            </p:nvGraphicFramePr>
            <p:xfrm>
              <a:off x="6391493" y="6032492"/>
              <a:ext cx="441325" cy="552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152280" imgH="190440" progId="Equation.DSMT4">
                      <p:embed/>
                    </p:oleObj>
                  </mc:Choice>
                  <mc:Fallback>
                    <p:oleObj name="Equation" r:id="rId21" imgW="152280" imgH="1904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6391493" y="6032492"/>
                            <a:ext cx="441325" cy="552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" name="等腰三角形 44">
                <a:extLst>
                  <a:ext uri="{FF2B5EF4-FFF2-40B4-BE49-F238E27FC236}">
                    <a16:creationId xmlns:a16="http://schemas.microsoft.com/office/drawing/2014/main" id="{ADFA94AC-C46A-4284-9A10-BAAD2D07118D}"/>
                  </a:ext>
                </a:extLst>
              </p:cNvPr>
              <p:cNvSpPr/>
              <p:nvPr/>
            </p:nvSpPr>
            <p:spPr>
              <a:xfrm>
                <a:off x="5661016" y="4412688"/>
                <a:ext cx="1052558" cy="958944"/>
              </a:xfrm>
              <a:prstGeom prst="triangle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4" name="等腰三角形 43">
                <a:extLst>
                  <a:ext uri="{FF2B5EF4-FFF2-40B4-BE49-F238E27FC236}">
                    <a16:creationId xmlns:a16="http://schemas.microsoft.com/office/drawing/2014/main" id="{DFBAAE9F-BFD1-4B8D-865A-CD11DE930AFE}"/>
                  </a:ext>
                </a:extLst>
              </p:cNvPr>
              <p:cNvSpPr/>
              <p:nvPr/>
            </p:nvSpPr>
            <p:spPr>
              <a:xfrm rot="10800000">
                <a:off x="5661016" y="5371631"/>
                <a:ext cx="1052558" cy="958944"/>
              </a:xfrm>
              <a:prstGeom prst="triangle">
                <a:avLst/>
              </a:prstGeom>
              <a:solidFill>
                <a:srgbClr val="F7F7F7"/>
              </a:solidFill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81E628C6-D270-4B96-89F9-41FAB5CC6719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5608214" y="5317712"/>
                <a:ext cx="10672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12BEC224-9C47-4285-A6A4-F2E53376B418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6659654" y="5317712"/>
                <a:ext cx="10672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C3AB4EF2-B473-4046-B56A-E12FEE9C0AA9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6136770" y="4350549"/>
                <a:ext cx="10672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B106091C-B961-431D-94A0-8F678A71100B}"/>
                  </a:ext>
                </a:extLst>
              </p:cNvPr>
              <p:cNvCxnSpPr>
                <a:cxnSpLocks/>
                <a:stCxn id="44" idx="4"/>
                <a:endCxn id="44" idx="2"/>
              </p:cNvCxnSpPr>
              <p:nvPr/>
            </p:nvCxnSpPr>
            <p:spPr>
              <a:xfrm>
                <a:off x="5661016" y="5371631"/>
                <a:ext cx="1052558" cy="0"/>
              </a:xfrm>
              <a:prstGeom prst="line">
                <a:avLst/>
              </a:prstGeom>
              <a:ln w="571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473A2648-48DB-430D-BE05-B1878D8879DB}"/>
                </a:ext>
              </a:extLst>
            </p:cNvPr>
            <p:cNvSpPr>
              <a:spLocks/>
            </p:cNvSpPr>
            <p:nvPr/>
          </p:nvSpPr>
          <p:spPr>
            <a:xfrm rot="10800000">
              <a:off x="6133374" y="6272358"/>
              <a:ext cx="10784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9A0AF25-A2FE-416B-A44F-ED9F9AD30038}"/>
              </a:ext>
            </a:extLst>
          </p:cNvPr>
          <p:cNvGrpSpPr/>
          <p:nvPr/>
        </p:nvGrpSpPr>
        <p:grpSpPr>
          <a:xfrm>
            <a:off x="3361818" y="4682474"/>
            <a:ext cx="1810868" cy="1949627"/>
            <a:chOff x="2178538" y="4193228"/>
            <a:chExt cx="1810868" cy="1949627"/>
          </a:xfrm>
        </p:grpSpPr>
        <p:sp>
          <p:nvSpPr>
            <p:cNvPr id="160" name="等腰三角形 159">
              <a:extLst>
                <a:ext uri="{FF2B5EF4-FFF2-40B4-BE49-F238E27FC236}">
                  <a16:creationId xmlns:a16="http://schemas.microsoft.com/office/drawing/2014/main" id="{E19EF08C-461A-455F-8056-67C4C337526D}"/>
                </a:ext>
              </a:extLst>
            </p:cNvPr>
            <p:cNvSpPr/>
            <p:nvPr/>
          </p:nvSpPr>
          <p:spPr>
            <a:xfrm rot="7118035">
              <a:off x="2973394" y="4699571"/>
              <a:ext cx="1052558" cy="958944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2" name="等腰三角形 161">
              <a:extLst>
                <a:ext uri="{FF2B5EF4-FFF2-40B4-BE49-F238E27FC236}">
                  <a16:creationId xmlns:a16="http://schemas.microsoft.com/office/drawing/2014/main" id="{E81D0ADB-BD64-46E3-8AA3-68915EB438B5}"/>
                </a:ext>
              </a:extLst>
            </p:cNvPr>
            <p:cNvSpPr/>
            <p:nvPr/>
          </p:nvSpPr>
          <p:spPr>
            <a:xfrm rot="17918035">
              <a:off x="2131731" y="4240035"/>
              <a:ext cx="1052558" cy="958944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D7CF0B2B-9B31-4DEA-9E9D-66518C21D259}"/>
                </a:ext>
              </a:extLst>
            </p:cNvPr>
            <p:cNvSpPr>
              <a:spLocks/>
            </p:cNvSpPr>
            <p:nvPr/>
          </p:nvSpPr>
          <p:spPr>
            <a:xfrm rot="17918035">
              <a:off x="2184547" y="4433697"/>
              <a:ext cx="10784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2E6AED3E-6EE5-43AD-9A48-06E083C367C2}"/>
                </a:ext>
              </a:extLst>
            </p:cNvPr>
            <p:cNvSpPr>
              <a:spLocks/>
            </p:cNvSpPr>
            <p:nvPr/>
          </p:nvSpPr>
          <p:spPr>
            <a:xfrm rot="17918035">
              <a:off x="3274930" y="4429750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624B24F9-C24D-4138-AF73-DBE2FAB390AA}"/>
                </a:ext>
              </a:extLst>
            </p:cNvPr>
            <p:cNvSpPr>
              <a:spLocks/>
            </p:cNvSpPr>
            <p:nvPr/>
          </p:nvSpPr>
          <p:spPr>
            <a:xfrm rot="17918035">
              <a:off x="2771068" y="5352598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6180DB27-87A9-477E-A323-03843305F4C9}"/>
                </a:ext>
              </a:extLst>
            </p:cNvPr>
            <p:cNvSpPr>
              <a:spLocks/>
            </p:cNvSpPr>
            <p:nvPr/>
          </p:nvSpPr>
          <p:spPr>
            <a:xfrm rot="17918035">
              <a:off x="3879299" y="5340435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811F9D06-1747-4DE6-A1C9-064427B91714}"/>
                </a:ext>
              </a:extLst>
            </p:cNvPr>
            <p:cNvCxnSpPr>
              <a:cxnSpLocks/>
              <a:stCxn id="162" idx="4"/>
              <a:endCxn id="162" idx="2"/>
            </p:cNvCxnSpPr>
            <p:nvPr/>
          </p:nvCxnSpPr>
          <p:spPr>
            <a:xfrm rot="7118035">
              <a:off x="2552563" y="4949275"/>
              <a:ext cx="1052558" cy="0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0" name="对象 109">
              <a:extLst>
                <a:ext uri="{FF2B5EF4-FFF2-40B4-BE49-F238E27FC236}">
                  <a16:creationId xmlns:a16="http://schemas.microsoft.com/office/drawing/2014/main" id="{A12760A1-0322-41EB-9FC7-65462C9A063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6180436"/>
                </p:ext>
              </p:extLst>
            </p:nvPr>
          </p:nvGraphicFramePr>
          <p:xfrm>
            <a:off x="2952576" y="5591993"/>
            <a:ext cx="368300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720" imgH="190440" progId="Equation.DSMT4">
                    <p:embed/>
                  </p:oleObj>
                </mc:Choice>
                <mc:Fallback>
                  <p:oleObj name="Equation" r:id="rId23" imgW="12672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952576" y="5591993"/>
                          <a:ext cx="368300" cy="550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文本框 190">
                <a:extLst>
                  <a:ext uri="{FF2B5EF4-FFF2-40B4-BE49-F238E27FC236}">
                    <a16:creationId xmlns:a16="http://schemas.microsoft.com/office/drawing/2014/main" id="{00C59F63-2256-4153-8C66-25D2600CA93F}"/>
                  </a:ext>
                </a:extLst>
              </p:cNvPr>
              <p:cNvSpPr txBox="1"/>
              <p:nvPr/>
            </p:nvSpPr>
            <p:spPr>
              <a:xfrm>
                <a:off x="8182431" y="245799"/>
                <a:ext cx="136998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en-US" sz="3200" i="1">
                              <a:latin typeface="Cambria Math" panose="02040503050406030204" pitchFamily="18" charset="0"/>
                            </a:rPr>
                            <m:t>ℳ</m:t>
                          </m:r>
                        </m:sub>
                      </m:sSub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zh-CN" altLang="en-US" sz="3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1" name="文本框 190">
                <a:extLst>
                  <a:ext uri="{FF2B5EF4-FFF2-40B4-BE49-F238E27FC236}">
                    <a16:creationId xmlns:a16="http://schemas.microsoft.com/office/drawing/2014/main" id="{00C59F63-2256-4153-8C66-25D2600CA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431" y="245799"/>
                <a:ext cx="1369983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组合 56">
            <a:extLst>
              <a:ext uri="{FF2B5EF4-FFF2-40B4-BE49-F238E27FC236}">
                <a16:creationId xmlns:a16="http://schemas.microsoft.com/office/drawing/2014/main" id="{5BDC2932-E29F-46EB-B28D-28F76B96AB58}"/>
              </a:ext>
            </a:extLst>
          </p:cNvPr>
          <p:cNvGrpSpPr>
            <a:grpSpLocks noChangeAspect="1"/>
          </p:cNvGrpSpPr>
          <p:nvPr/>
        </p:nvGrpSpPr>
        <p:grpSpPr>
          <a:xfrm>
            <a:off x="384911" y="1286809"/>
            <a:ext cx="2031699" cy="1732359"/>
            <a:chOff x="5864344" y="2588087"/>
            <a:chExt cx="2636940" cy="2319684"/>
          </a:xfrm>
        </p:grpSpPr>
        <p:sp>
          <p:nvSpPr>
            <p:cNvPr id="58" name="等腰三角形 57">
              <a:extLst>
                <a:ext uri="{FF2B5EF4-FFF2-40B4-BE49-F238E27FC236}">
                  <a16:creationId xmlns:a16="http://schemas.microsoft.com/office/drawing/2014/main" id="{0E0BD592-0864-4AA9-B80E-DFC349CF892E}"/>
                </a:ext>
              </a:extLst>
            </p:cNvPr>
            <p:cNvSpPr/>
            <p:nvPr/>
          </p:nvSpPr>
          <p:spPr>
            <a:xfrm>
              <a:off x="7182142" y="3743020"/>
              <a:ext cx="1264919" cy="1095041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>
              <a:extLst>
                <a:ext uri="{FF2B5EF4-FFF2-40B4-BE49-F238E27FC236}">
                  <a16:creationId xmlns:a16="http://schemas.microsoft.com/office/drawing/2014/main" id="{2F3A2FF4-1A54-4049-AD98-5672D2F22B34}"/>
                </a:ext>
              </a:extLst>
            </p:cNvPr>
            <p:cNvSpPr/>
            <p:nvPr/>
          </p:nvSpPr>
          <p:spPr>
            <a:xfrm>
              <a:off x="5917223" y="3743021"/>
              <a:ext cx="1264919" cy="1095041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等腰三角形 59">
              <a:extLst>
                <a:ext uri="{FF2B5EF4-FFF2-40B4-BE49-F238E27FC236}">
                  <a16:creationId xmlns:a16="http://schemas.microsoft.com/office/drawing/2014/main" id="{9864967E-7DA5-41E3-AE01-95FEFB007109}"/>
                </a:ext>
              </a:extLst>
            </p:cNvPr>
            <p:cNvSpPr/>
            <p:nvPr/>
          </p:nvSpPr>
          <p:spPr>
            <a:xfrm>
              <a:off x="6551026" y="2651207"/>
              <a:ext cx="1264919" cy="1095041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60">
              <a:extLst>
                <a:ext uri="{FF2B5EF4-FFF2-40B4-BE49-F238E27FC236}">
                  <a16:creationId xmlns:a16="http://schemas.microsoft.com/office/drawing/2014/main" id="{10D28518-0438-478B-A530-376CA2BA807F}"/>
                </a:ext>
              </a:extLst>
            </p:cNvPr>
            <p:cNvSpPr/>
            <p:nvPr/>
          </p:nvSpPr>
          <p:spPr>
            <a:xfrm rot="10800000">
              <a:off x="6551026" y="3746248"/>
              <a:ext cx="1264919" cy="1095041"/>
            </a:xfrm>
            <a:prstGeom prst="triangle">
              <a:avLst/>
            </a:prstGeom>
            <a:solidFill>
              <a:schemeClr val="bg2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B86B108-6BCC-4779-BAD0-224DAE770198}"/>
                </a:ext>
              </a:extLst>
            </p:cNvPr>
            <p:cNvSpPr>
              <a:spLocks/>
            </p:cNvSpPr>
            <p:nvPr/>
          </p:nvSpPr>
          <p:spPr>
            <a:xfrm>
              <a:off x="7118686" y="2588087"/>
              <a:ext cx="129600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B2E66E5-7ACB-4518-A754-52572ABAC14A}"/>
                </a:ext>
              </a:extLst>
            </p:cNvPr>
            <p:cNvSpPr>
              <a:spLocks/>
            </p:cNvSpPr>
            <p:nvPr/>
          </p:nvSpPr>
          <p:spPr>
            <a:xfrm>
              <a:off x="7751146" y="367822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53C32300-E7CD-406D-BE2D-C0D1536F0DC9}"/>
                </a:ext>
              </a:extLst>
            </p:cNvPr>
            <p:cNvSpPr>
              <a:spLocks/>
            </p:cNvSpPr>
            <p:nvPr/>
          </p:nvSpPr>
          <p:spPr>
            <a:xfrm>
              <a:off x="7118687" y="477817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6052CC0-C6DE-43E2-8322-858BD1F0EC8C}"/>
                </a:ext>
              </a:extLst>
            </p:cNvPr>
            <p:cNvSpPr>
              <a:spLocks/>
            </p:cNvSpPr>
            <p:nvPr/>
          </p:nvSpPr>
          <p:spPr>
            <a:xfrm>
              <a:off x="6487571" y="367822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FEA5E9A4-D0D4-456A-BE21-3A9D4A31EE1C}"/>
                </a:ext>
              </a:extLst>
            </p:cNvPr>
            <p:cNvSpPr>
              <a:spLocks/>
            </p:cNvSpPr>
            <p:nvPr/>
          </p:nvSpPr>
          <p:spPr>
            <a:xfrm>
              <a:off x="5864344" y="4773262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94A4D32-4D4E-4214-8956-C2E841747F5A}"/>
                </a:ext>
              </a:extLst>
            </p:cNvPr>
            <p:cNvSpPr>
              <a:spLocks/>
            </p:cNvSpPr>
            <p:nvPr/>
          </p:nvSpPr>
          <p:spPr>
            <a:xfrm>
              <a:off x="8373030" y="4773262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5E1E48FA-C2C3-4EC8-A4D8-0D27662F63B4}"/>
                    </a:ext>
                  </a:extLst>
                </p:cNvPr>
                <p:cNvSpPr txBox="1"/>
                <p:nvPr/>
              </p:nvSpPr>
              <p:spPr>
                <a:xfrm>
                  <a:off x="6930041" y="3763082"/>
                  <a:ext cx="558426" cy="7006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192B4B39-DEAF-4647-9646-9C96B80025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041" y="3763082"/>
                  <a:ext cx="558426" cy="70060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3BF8A572-4583-4828-86FD-5CF51B64B7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7275" y="3530584"/>
              <a:ext cx="0" cy="37544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BD0A7117-D5C2-4966-A617-62B8BAC0396D}"/>
                </a:ext>
              </a:extLst>
            </p:cNvPr>
            <p:cNvCxnSpPr>
              <a:cxnSpLocks/>
            </p:cNvCxnSpPr>
            <p:nvPr/>
          </p:nvCxnSpPr>
          <p:spPr>
            <a:xfrm>
              <a:off x="7370370" y="4212772"/>
              <a:ext cx="347080" cy="20201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18419BCA-7339-455F-A5C6-7BC05B9A1A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9424" y="4223386"/>
              <a:ext cx="334369" cy="1914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1583891B-3B4D-4376-AB65-C521E84E251D}"/>
              </a:ext>
            </a:extLst>
          </p:cNvPr>
          <p:cNvGrpSpPr>
            <a:grpSpLocks noChangeAspect="1"/>
          </p:cNvGrpSpPr>
          <p:nvPr/>
        </p:nvGrpSpPr>
        <p:grpSpPr>
          <a:xfrm>
            <a:off x="462806" y="4370403"/>
            <a:ext cx="2031699" cy="1732359"/>
            <a:chOff x="5864344" y="2588087"/>
            <a:chExt cx="2636940" cy="2319684"/>
          </a:xfrm>
        </p:grpSpPr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F07F0A1F-8AEF-458B-916D-2C7C69ADE2CC}"/>
                </a:ext>
              </a:extLst>
            </p:cNvPr>
            <p:cNvSpPr/>
            <p:nvPr/>
          </p:nvSpPr>
          <p:spPr>
            <a:xfrm>
              <a:off x="7166969" y="3737670"/>
              <a:ext cx="1264919" cy="1095042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F14B0772-370F-4360-846E-46869B1B9061}"/>
                </a:ext>
              </a:extLst>
            </p:cNvPr>
            <p:cNvSpPr/>
            <p:nvPr/>
          </p:nvSpPr>
          <p:spPr>
            <a:xfrm>
              <a:off x="5917223" y="3743021"/>
              <a:ext cx="1264919" cy="1095041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8363F280-DE95-48F7-9842-3F0622F71975}"/>
                </a:ext>
              </a:extLst>
            </p:cNvPr>
            <p:cNvSpPr/>
            <p:nvPr/>
          </p:nvSpPr>
          <p:spPr>
            <a:xfrm>
              <a:off x="6551026" y="2651207"/>
              <a:ext cx="1264919" cy="1095041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F952F45D-CF66-414A-95B5-E30CE0878DDA}"/>
                </a:ext>
              </a:extLst>
            </p:cNvPr>
            <p:cNvSpPr/>
            <p:nvPr/>
          </p:nvSpPr>
          <p:spPr>
            <a:xfrm rot="10800000">
              <a:off x="6551026" y="3746248"/>
              <a:ext cx="1264919" cy="1095041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B9F8A73A-1693-46BB-8059-B9FE1CA05FD9}"/>
                </a:ext>
              </a:extLst>
            </p:cNvPr>
            <p:cNvSpPr>
              <a:spLocks/>
            </p:cNvSpPr>
            <p:nvPr/>
          </p:nvSpPr>
          <p:spPr>
            <a:xfrm>
              <a:off x="7118686" y="2588087"/>
              <a:ext cx="129600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650241A-C8A7-423F-A210-A7D243D23DD8}"/>
                </a:ext>
              </a:extLst>
            </p:cNvPr>
            <p:cNvSpPr>
              <a:spLocks/>
            </p:cNvSpPr>
            <p:nvPr/>
          </p:nvSpPr>
          <p:spPr>
            <a:xfrm>
              <a:off x="7751146" y="367822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FF1CEA98-9400-4A09-BF98-4A873A7F359F}"/>
                </a:ext>
              </a:extLst>
            </p:cNvPr>
            <p:cNvSpPr>
              <a:spLocks/>
            </p:cNvSpPr>
            <p:nvPr/>
          </p:nvSpPr>
          <p:spPr>
            <a:xfrm>
              <a:off x="7118687" y="477817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495937D7-20E6-4013-A666-8660664B8CA7}"/>
                </a:ext>
              </a:extLst>
            </p:cNvPr>
            <p:cNvSpPr>
              <a:spLocks/>
            </p:cNvSpPr>
            <p:nvPr/>
          </p:nvSpPr>
          <p:spPr>
            <a:xfrm>
              <a:off x="6487571" y="3678221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54EC79E3-5A36-4721-8908-F6F8867C8E09}"/>
                </a:ext>
              </a:extLst>
            </p:cNvPr>
            <p:cNvSpPr>
              <a:spLocks/>
            </p:cNvSpPr>
            <p:nvPr/>
          </p:nvSpPr>
          <p:spPr>
            <a:xfrm>
              <a:off x="5864344" y="4773262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FED43668-BF0F-4971-A23A-263D2EE07932}"/>
                </a:ext>
              </a:extLst>
            </p:cNvPr>
            <p:cNvSpPr>
              <a:spLocks/>
            </p:cNvSpPr>
            <p:nvPr/>
          </p:nvSpPr>
          <p:spPr>
            <a:xfrm>
              <a:off x="8373030" y="4773262"/>
              <a:ext cx="128254" cy="12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A18D6A51-3AED-4C63-9EEF-F9AE327FC9E3}"/>
                    </a:ext>
                  </a:extLst>
                </p:cNvPr>
                <p:cNvSpPr txBox="1"/>
                <p:nvPr/>
              </p:nvSpPr>
              <p:spPr>
                <a:xfrm>
                  <a:off x="6930041" y="3763082"/>
                  <a:ext cx="558426" cy="7006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411D70BF-7F2D-4416-ADEC-319A5EDD20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041" y="3763082"/>
                  <a:ext cx="558426" cy="70060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2B6E2BEE-4994-4BA7-A9A6-FD7ED3AAF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23177"/>
              </p:ext>
            </p:extLst>
          </p:nvPr>
        </p:nvGraphicFramePr>
        <p:xfrm>
          <a:off x="561623" y="3468554"/>
          <a:ext cx="10629900" cy="75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895480" imgH="215640" progId="Equation.DSMT4">
                  <p:embed/>
                </p:oleObj>
              </mc:Choice>
              <mc:Fallback>
                <p:oleObj name="Equation" r:id="rId28" imgW="2895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61623" y="3468554"/>
                        <a:ext cx="10629900" cy="75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DB03F265-8157-43A2-BA87-47C570A109C7}"/>
              </a:ext>
            </a:extLst>
          </p:cNvPr>
          <p:cNvSpPr/>
          <p:nvPr/>
        </p:nvSpPr>
        <p:spPr>
          <a:xfrm>
            <a:off x="232449" y="3429001"/>
            <a:ext cx="11099034" cy="7965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AF58339C-A432-42BC-AD41-BB17EAD82BEC}"/>
              </a:ext>
            </a:extLst>
          </p:cNvPr>
          <p:cNvSpPr/>
          <p:nvPr/>
        </p:nvSpPr>
        <p:spPr>
          <a:xfrm>
            <a:off x="434319" y="144166"/>
            <a:ext cx="5398633" cy="6985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957A1B8-996E-4A80-B0CE-CABC8DBBF87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989431" y="873564"/>
            <a:ext cx="1676758" cy="2031381"/>
            <a:chOff x="1666922" y="1882438"/>
            <a:chExt cx="1552553" cy="1732359"/>
          </a:xfrm>
        </p:grpSpPr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B51D396E-6E13-478C-A373-5CA5714C24ED}"/>
                </a:ext>
              </a:extLst>
            </p:cNvPr>
            <p:cNvSpPr/>
            <p:nvPr/>
          </p:nvSpPr>
          <p:spPr>
            <a:xfrm>
              <a:off x="1707664" y="2744952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54502C3A-5016-475B-8D71-2C1189FADA94}"/>
                </a:ext>
              </a:extLst>
            </p:cNvPr>
            <p:cNvSpPr/>
            <p:nvPr/>
          </p:nvSpPr>
          <p:spPr>
            <a:xfrm>
              <a:off x="2195994" y="1929577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C5A2188C-0B22-44C7-9164-C07D371B0EB3}"/>
                </a:ext>
              </a:extLst>
            </p:cNvPr>
            <p:cNvSpPr/>
            <p:nvPr/>
          </p:nvSpPr>
          <p:spPr>
            <a:xfrm rot="10800000">
              <a:off x="2195994" y="2747362"/>
              <a:ext cx="974590" cy="817786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D733B32-D48B-45BE-ABB6-6E3004103D39}"/>
                </a:ext>
              </a:extLst>
            </p:cNvPr>
            <p:cNvSpPr>
              <a:spLocks/>
            </p:cNvSpPr>
            <p:nvPr/>
          </p:nvSpPr>
          <p:spPr>
            <a:xfrm>
              <a:off x="2633362" y="1882438"/>
              <a:ext cx="99854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FAFCDF1-5CEC-46F1-A0BD-B8DC30647B1B}"/>
                </a:ext>
              </a:extLst>
            </p:cNvPr>
            <p:cNvSpPr>
              <a:spLocks/>
            </p:cNvSpPr>
            <p:nvPr/>
          </p:nvSpPr>
          <p:spPr>
            <a:xfrm>
              <a:off x="3120658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EB997DD-6497-4487-86F6-F78350DF040A}"/>
                </a:ext>
              </a:extLst>
            </p:cNvPr>
            <p:cNvSpPr>
              <a:spLocks/>
            </p:cNvSpPr>
            <p:nvPr/>
          </p:nvSpPr>
          <p:spPr>
            <a:xfrm>
              <a:off x="2633363" y="3518011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DCB177D5-14E3-4599-A081-C45DE6D83206}"/>
                </a:ext>
              </a:extLst>
            </p:cNvPr>
            <p:cNvSpPr>
              <a:spLocks/>
            </p:cNvSpPr>
            <p:nvPr/>
          </p:nvSpPr>
          <p:spPr>
            <a:xfrm>
              <a:off x="2147103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52487BB-4A6E-4EB2-B84C-042191EB9B29}"/>
                </a:ext>
              </a:extLst>
            </p:cNvPr>
            <p:cNvSpPr>
              <a:spLocks/>
            </p:cNvSpPr>
            <p:nvPr/>
          </p:nvSpPr>
          <p:spPr>
            <a:xfrm>
              <a:off x="1666922" y="3514345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A8573C5-A4A6-4E65-905F-562CB3343DF5}"/>
                  </a:ext>
                </a:extLst>
              </p:cNvPr>
              <p:cNvSpPr txBox="1"/>
              <p:nvPr/>
            </p:nvSpPr>
            <p:spPr>
              <a:xfrm>
                <a:off x="9305199" y="1433536"/>
                <a:ext cx="549644" cy="36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b="1" dirty="0"/>
                  <a:t>2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A8573C5-A4A6-4E65-905F-562CB3343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99" y="1433536"/>
                <a:ext cx="549644" cy="360099"/>
              </a:xfrm>
              <a:prstGeom prst="rect">
                <a:avLst/>
              </a:prstGeom>
              <a:blipFill>
                <a:blip r:embed="rId3"/>
                <a:stretch>
                  <a:fillRect t="-8475" r="-4396" b="-406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5B67C27-4EB4-45A2-A58D-047FA9AE2D0F}"/>
                  </a:ext>
                </a:extLst>
              </p:cNvPr>
              <p:cNvSpPr txBox="1"/>
              <p:nvPr/>
            </p:nvSpPr>
            <p:spPr>
              <a:xfrm>
                <a:off x="9806998" y="1062188"/>
                <a:ext cx="549644" cy="36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5B67C27-4EB4-45A2-A58D-047FA9AE2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98" y="1062188"/>
                <a:ext cx="549644" cy="360099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A98A6FB-1348-42B6-924E-50268F6A2686}"/>
                  </a:ext>
                </a:extLst>
              </p:cNvPr>
              <p:cNvSpPr txBox="1"/>
              <p:nvPr/>
            </p:nvSpPr>
            <p:spPr>
              <a:xfrm>
                <a:off x="9271764" y="2032450"/>
                <a:ext cx="549644" cy="36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A98A6FB-1348-42B6-924E-50268F6A2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64" y="2032450"/>
                <a:ext cx="549644" cy="360099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CACCC045-75BE-4E08-8DCD-27716919D90D}"/>
              </a:ext>
            </a:extLst>
          </p:cNvPr>
          <p:cNvGrpSpPr/>
          <p:nvPr/>
        </p:nvGrpSpPr>
        <p:grpSpPr>
          <a:xfrm rot="10800000">
            <a:off x="8966803" y="4468445"/>
            <a:ext cx="1676758" cy="2035003"/>
            <a:chOff x="1666922" y="1882438"/>
            <a:chExt cx="1552553" cy="1735448"/>
          </a:xfrm>
        </p:grpSpPr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ADFA94AC-C46A-4284-9A10-BAAD2D07118D}"/>
                </a:ext>
              </a:extLst>
            </p:cNvPr>
            <p:cNvSpPr/>
            <p:nvPr/>
          </p:nvSpPr>
          <p:spPr>
            <a:xfrm rot="10800000">
              <a:off x="2195994" y="2747362"/>
              <a:ext cx="974590" cy="817786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1546F648-5EF0-4E62-AD85-347275FC6627}"/>
                </a:ext>
              </a:extLst>
            </p:cNvPr>
            <p:cNvSpPr/>
            <p:nvPr/>
          </p:nvSpPr>
          <p:spPr>
            <a:xfrm>
              <a:off x="1707664" y="2744952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DFBAAE9F-BFD1-4B8D-865A-CD11DE930AFE}"/>
                </a:ext>
              </a:extLst>
            </p:cNvPr>
            <p:cNvSpPr/>
            <p:nvPr/>
          </p:nvSpPr>
          <p:spPr>
            <a:xfrm>
              <a:off x="2195994" y="1929577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473A2648-48DB-430D-BE05-B1878D8879DB}"/>
                </a:ext>
              </a:extLst>
            </p:cNvPr>
            <p:cNvSpPr>
              <a:spLocks/>
            </p:cNvSpPr>
            <p:nvPr/>
          </p:nvSpPr>
          <p:spPr>
            <a:xfrm>
              <a:off x="2633362" y="1882438"/>
              <a:ext cx="99854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1E628C6-D270-4B96-89F9-41FAB5CC6719}"/>
                </a:ext>
              </a:extLst>
            </p:cNvPr>
            <p:cNvSpPr>
              <a:spLocks/>
            </p:cNvSpPr>
            <p:nvPr/>
          </p:nvSpPr>
          <p:spPr>
            <a:xfrm>
              <a:off x="3120658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9317823D-1127-47EA-B66F-80AE0E36B709}"/>
                </a:ext>
              </a:extLst>
            </p:cNvPr>
            <p:cNvSpPr>
              <a:spLocks/>
            </p:cNvSpPr>
            <p:nvPr/>
          </p:nvSpPr>
          <p:spPr>
            <a:xfrm>
              <a:off x="1666922" y="3514345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12BEC224-9C47-4285-A6A4-F2E53376B418}"/>
                </a:ext>
              </a:extLst>
            </p:cNvPr>
            <p:cNvSpPr>
              <a:spLocks/>
            </p:cNvSpPr>
            <p:nvPr/>
          </p:nvSpPr>
          <p:spPr>
            <a:xfrm>
              <a:off x="2147103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C3AB4EF2-B473-4046-B56A-E12FEE9C0AA9}"/>
                </a:ext>
              </a:extLst>
            </p:cNvPr>
            <p:cNvSpPr>
              <a:spLocks/>
            </p:cNvSpPr>
            <p:nvPr/>
          </p:nvSpPr>
          <p:spPr>
            <a:xfrm>
              <a:off x="2648726" y="3521100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4E6975B-BFB7-4FF3-8483-532945B00E94}"/>
              </a:ext>
            </a:extLst>
          </p:cNvPr>
          <p:cNvCxnSpPr>
            <a:cxnSpLocks/>
            <a:endCxn id="45" idx="4"/>
          </p:cNvCxnSpPr>
          <p:nvPr/>
        </p:nvCxnSpPr>
        <p:spPr>
          <a:xfrm>
            <a:off x="9570653" y="5174425"/>
            <a:ext cx="501510" cy="314805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E9E1BC9C-EC40-49C3-BECD-4B575A1AF2C8}"/>
              </a:ext>
            </a:extLst>
          </p:cNvPr>
          <p:cNvCxnSpPr>
            <a:cxnSpLocks/>
            <a:stCxn id="43" idx="4"/>
            <a:endCxn id="43" idx="0"/>
          </p:cNvCxnSpPr>
          <p:nvPr/>
        </p:nvCxnSpPr>
        <p:spPr>
          <a:xfrm>
            <a:off x="9547002" y="4533112"/>
            <a:ext cx="526279" cy="958944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>
            <a:extLst>
              <a:ext uri="{FF2B5EF4-FFF2-40B4-BE49-F238E27FC236}">
                <a16:creationId xmlns:a16="http://schemas.microsoft.com/office/drawing/2014/main" id="{DC230280-23DE-4AC6-B4C5-3A5B865CDB79}"/>
              </a:ext>
            </a:extLst>
          </p:cNvPr>
          <p:cNvSpPr>
            <a:spLocks noChangeAspect="1"/>
          </p:cNvSpPr>
          <p:nvPr/>
        </p:nvSpPr>
        <p:spPr>
          <a:xfrm rot="10800000">
            <a:off x="9520272" y="5124473"/>
            <a:ext cx="87342" cy="874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B106091C-B961-431D-94A0-8F678A71100B}"/>
              </a:ext>
            </a:extLst>
          </p:cNvPr>
          <p:cNvCxnSpPr>
            <a:cxnSpLocks/>
            <a:stCxn id="44" idx="4"/>
            <a:endCxn id="44" idx="2"/>
          </p:cNvCxnSpPr>
          <p:nvPr/>
        </p:nvCxnSpPr>
        <p:spPr>
          <a:xfrm>
            <a:off x="9019605" y="5489229"/>
            <a:ext cx="1052558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对象 107">
            <a:extLst>
              <a:ext uri="{FF2B5EF4-FFF2-40B4-BE49-F238E27FC236}">
                <a16:creationId xmlns:a16="http://schemas.microsoft.com/office/drawing/2014/main" id="{2F2418A8-D0C2-40CB-8590-FF8236F46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14131"/>
              </p:ext>
            </p:extLst>
          </p:nvPr>
        </p:nvGraphicFramePr>
        <p:xfrm>
          <a:off x="2303162" y="2887008"/>
          <a:ext cx="888048" cy="53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190440" progId="Equation.DSMT4">
                  <p:embed/>
                </p:oleObj>
              </mc:Choice>
              <mc:Fallback>
                <p:oleObj name="Equation" r:id="rId6" imgW="317160" imgH="190440" progId="Equation.DSMT4">
                  <p:embed/>
                  <p:pic>
                    <p:nvPicPr>
                      <p:cNvPr id="108" name="对象 107">
                        <a:extLst>
                          <a:ext uri="{FF2B5EF4-FFF2-40B4-BE49-F238E27FC236}">
                            <a16:creationId xmlns:a16="http://schemas.microsoft.com/office/drawing/2014/main" id="{2F2418A8-D0C2-40CB-8590-FF8236F460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3162" y="2887008"/>
                        <a:ext cx="888048" cy="53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对象 109">
            <a:extLst>
              <a:ext uri="{FF2B5EF4-FFF2-40B4-BE49-F238E27FC236}">
                <a16:creationId xmlns:a16="http://schemas.microsoft.com/office/drawing/2014/main" id="{A12760A1-0322-41EB-9FC7-65462C9A0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5221"/>
              </p:ext>
            </p:extLst>
          </p:nvPr>
        </p:nvGraphicFramePr>
        <p:xfrm>
          <a:off x="2294419" y="6292516"/>
          <a:ext cx="663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190440" progId="Equation.DSMT4">
                  <p:embed/>
                </p:oleObj>
              </mc:Choice>
              <mc:Fallback>
                <p:oleObj name="Equation" r:id="rId8" imgW="228600" imgH="190440" progId="Equation.DSMT4">
                  <p:embed/>
                  <p:pic>
                    <p:nvPicPr>
                      <p:cNvPr id="110" name="对象 109">
                        <a:extLst>
                          <a:ext uri="{FF2B5EF4-FFF2-40B4-BE49-F238E27FC236}">
                            <a16:creationId xmlns:a16="http://schemas.microsoft.com/office/drawing/2014/main" id="{A12760A1-0322-41EB-9FC7-65462C9A0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4419" y="6292516"/>
                        <a:ext cx="6635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B4391BC0-A0F3-49BA-9600-07AC34F40C08}"/>
              </a:ext>
            </a:extLst>
          </p:cNvPr>
          <p:cNvGrpSpPr>
            <a:grpSpLocks noChangeAspect="1"/>
          </p:cNvGrpSpPr>
          <p:nvPr/>
        </p:nvGrpSpPr>
        <p:grpSpPr>
          <a:xfrm rot="3666950">
            <a:off x="5420413" y="673422"/>
            <a:ext cx="1676758" cy="2031381"/>
            <a:chOff x="1666922" y="1882438"/>
            <a:chExt cx="1552553" cy="1732359"/>
          </a:xfrm>
        </p:grpSpPr>
        <p:sp>
          <p:nvSpPr>
            <p:cNvPr id="116" name="等腰三角形 115">
              <a:extLst>
                <a:ext uri="{FF2B5EF4-FFF2-40B4-BE49-F238E27FC236}">
                  <a16:creationId xmlns:a16="http://schemas.microsoft.com/office/drawing/2014/main" id="{4C56AACB-883A-4143-A1B7-47F7B47C75B8}"/>
                </a:ext>
              </a:extLst>
            </p:cNvPr>
            <p:cNvSpPr/>
            <p:nvPr/>
          </p:nvSpPr>
          <p:spPr>
            <a:xfrm>
              <a:off x="1707664" y="2744952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F6AB88FD-6D09-4C2F-9E07-1F92749F65D3}"/>
                </a:ext>
              </a:extLst>
            </p:cNvPr>
            <p:cNvSpPr/>
            <p:nvPr/>
          </p:nvSpPr>
          <p:spPr>
            <a:xfrm>
              <a:off x="2195994" y="1929577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等腰三角形 117">
              <a:extLst>
                <a:ext uri="{FF2B5EF4-FFF2-40B4-BE49-F238E27FC236}">
                  <a16:creationId xmlns:a16="http://schemas.microsoft.com/office/drawing/2014/main" id="{A8CACA52-A96F-4E42-BAB8-B799C82596BB}"/>
                </a:ext>
              </a:extLst>
            </p:cNvPr>
            <p:cNvSpPr/>
            <p:nvPr/>
          </p:nvSpPr>
          <p:spPr>
            <a:xfrm rot="10800000">
              <a:off x="2195994" y="2747362"/>
              <a:ext cx="974590" cy="817786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7CA5C664-DFB6-40FC-9D58-1EB2783A0EF9}"/>
                </a:ext>
              </a:extLst>
            </p:cNvPr>
            <p:cNvSpPr>
              <a:spLocks/>
            </p:cNvSpPr>
            <p:nvPr/>
          </p:nvSpPr>
          <p:spPr>
            <a:xfrm>
              <a:off x="2633362" y="1882438"/>
              <a:ext cx="99854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BEC79C24-636F-4AB9-9F26-5CC5F357266E}"/>
                </a:ext>
              </a:extLst>
            </p:cNvPr>
            <p:cNvSpPr>
              <a:spLocks/>
            </p:cNvSpPr>
            <p:nvPr/>
          </p:nvSpPr>
          <p:spPr>
            <a:xfrm>
              <a:off x="3120658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64213F35-8256-4E7D-B09B-91CBC2925E48}"/>
                </a:ext>
              </a:extLst>
            </p:cNvPr>
            <p:cNvSpPr>
              <a:spLocks/>
            </p:cNvSpPr>
            <p:nvPr/>
          </p:nvSpPr>
          <p:spPr>
            <a:xfrm>
              <a:off x="2633363" y="3518011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9D32E132-6692-4AB5-9EF3-9CD9A70C4317}"/>
                </a:ext>
              </a:extLst>
            </p:cNvPr>
            <p:cNvSpPr>
              <a:spLocks/>
            </p:cNvSpPr>
            <p:nvPr/>
          </p:nvSpPr>
          <p:spPr>
            <a:xfrm>
              <a:off x="2147103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522DD515-3C3E-4AE1-989E-120BECC5AABE}"/>
                </a:ext>
              </a:extLst>
            </p:cNvPr>
            <p:cNvSpPr>
              <a:spLocks/>
            </p:cNvSpPr>
            <p:nvPr/>
          </p:nvSpPr>
          <p:spPr>
            <a:xfrm>
              <a:off x="1666922" y="3514345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81F97C5C-079F-401B-A18A-1BDC5F3518C5}"/>
                  </a:ext>
                </a:extLst>
              </p:cNvPr>
              <p:cNvSpPr txBox="1"/>
              <p:nvPr/>
            </p:nvSpPr>
            <p:spPr>
              <a:xfrm>
                <a:off x="5832952" y="1876833"/>
                <a:ext cx="549644" cy="36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b="1" dirty="0"/>
                  <a:t>2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81F97C5C-079F-401B-A18A-1BDC5F351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952" y="1876833"/>
                <a:ext cx="549644" cy="360099"/>
              </a:xfrm>
              <a:prstGeom prst="rect">
                <a:avLst/>
              </a:prstGeom>
              <a:blipFill>
                <a:blip r:embed="rId10"/>
                <a:stretch>
                  <a:fillRect t="-10169" r="-4444" b="-406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E54C4D88-FDA2-4531-AA46-4FDB9C7A971E}"/>
                  </a:ext>
                </a:extLst>
              </p:cNvPr>
              <p:cNvSpPr txBox="1"/>
              <p:nvPr/>
            </p:nvSpPr>
            <p:spPr>
              <a:xfrm>
                <a:off x="6391223" y="1619696"/>
                <a:ext cx="549644" cy="36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E54C4D88-FDA2-4531-AA46-4FDB9C7A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223" y="1619696"/>
                <a:ext cx="549644" cy="360099"/>
              </a:xfrm>
              <a:prstGeom prst="rect">
                <a:avLst/>
              </a:prstGeom>
              <a:blipFill>
                <a:blip r:embed="rId11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55B2758E-0C60-4722-BF19-C0566A7131CB}"/>
                  </a:ext>
                </a:extLst>
              </p:cNvPr>
              <p:cNvSpPr txBox="1"/>
              <p:nvPr/>
            </p:nvSpPr>
            <p:spPr>
              <a:xfrm>
                <a:off x="5266242" y="1656757"/>
                <a:ext cx="549644" cy="36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55B2758E-0C60-4722-BF19-C0566A713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242" y="1656757"/>
                <a:ext cx="549644" cy="360099"/>
              </a:xfrm>
              <a:prstGeom prst="rect">
                <a:avLst/>
              </a:prstGeom>
              <a:blipFill>
                <a:blip r:embed="rId12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31AE46C2-E1B9-462B-B728-29EFE07E3810}"/>
              </a:ext>
            </a:extLst>
          </p:cNvPr>
          <p:cNvGrpSpPr>
            <a:grpSpLocks noChangeAspect="1"/>
          </p:cNvGrpSpPr>
          <p:nvPr/>
        </p:nvGrpSpPr>
        <p:grpSpPr>
          <a:xfrm rot="17918035">
            <a:off x="1671820" y="763571"/>
            <a:ext cx="1676758" cy="2031381"/>
            <a:chOff x="1666922" y="1882438"/>
            <a:chExt cx="1552553" cy="1732359"/>
          </a:xfrm>
        </p:grpSpPr>
        <p:sp>
          <p:nvSpPr>
            <p:cNvPr id="146" name="等腰三角形 145">
              <a:extLst>
                <a:ext uri="{FF2B5EF4-FFF2-40B4-BE49-F238E27FC236}">
                  <a16:creationId xmlns:a16="http://schemas.microsoft.com/office/drawing/2014/main" id="{F1D928D4-A3CE-4BDC-ABED-5DC811C5477E}"/>
                </a:ext>
              </a:extLst>
            </p:cNvPr>
            <p:cNvSpPr/>
            <p:nvPr/>
          </p:nvSpPr>
          <p:spPr>
            <a:xfrm>
              <a:off x="1707664" y="2744952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7" name="等腰三角形 146">
              <a:extLst>
                <a:ext uri="{FF2B5EF4-FFF2-40B4-BE49-F238E27FC236}">
                  <a16:creationId xmlns:a16="http://schemas.microsoft.com/office/drawing/2014/main" id="{53943FC6-B7ED-451B-935F-1168D333DECC}"/>
                </a:ext>
              </a:extLst>
            </p:cNvPr>
            <p:cNvSpPr/>
            <p:nvPr/>
          </p:nvSpPr>
          <p:spPr>
            <a:xfrm>
              <a:off x="2195994" y="1929577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等腰三角形 147">
              <a:extLst>
                <a:ext uri="{FF2B5EF4-FFF2-40B4-BE49-F238E27FC236}">
                  <a16:creationId xmlns:a16="http://schemas.microsoft.com/office/drawing/2014/main" id="{C19534FE-D79E-4FF2-9FC1-95A2BC3506E2}"/>
                </a:ext>
              </a:extLst>
            </p:cNvPr>
            <p:cNvSpPr/>
            <p:nvPr/>
          </p:nvSpPr>
          <p:spPr>
            <a:xfrm rot="10800000">
              <a:off x="2195994" y="2747362"/>
              <a:ext cx="974590" cy="817786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EA71734D-2A72-419D-A3BA-A5889D0AFE9A}"/>
                </a:ext>
              </a:extLst>
            </p:cNvPr>
            <p:cNvSpPr>
              <a:spLocks/>
            </p:cNvSpPr>
            <p:nvPr/>
          </p:nvSpPr>
          <p:spPr>
            <a:xfrm>
              <a:off x="2633362" y="1882438"/>
              <a:ext cx="99854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864E5C9F-2479-407D-A5F9-A416334A2D7A}"/>
                </a:ext>
              </a:extLst>
            </p:cNvPr>
            <p:cNvSpPr>
              <a:spLocks/>
            </p:cNvSpPr>
            <p:nvPr/>
          </p:nvSpPr>
          <p:spPr>
            <a:xfrm>
              <a:off x="3120658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FF608A42-8FDD-4718-9DCE-700EB13D07B8}"/>
                </a:ext>
              </a:extLst>
            </p:cNvPr>
            <p:cNvSpPr>
              <a:spLocks/>
            </p:cNvSpPr>
            <p:nvPr/>
          </p:nvSpPr>
          <p:spPr>
            <a:xfrm>
              <a:off x="2633363" y="3518011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E48B751D-DCFC-4848-8458-510512C47EDE}"/>
                </a:ext>
              </a:extLst>
            </p:cNvPr>
            <p:cNvSpPr>
              <a:spLocks/>
            </p:cNvSpPr>
            <p:nvPr/>
          </p:nvSpPr>
          <p:spPr>
            <a:xfrm>
              <a:off x="2147103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CCEB1DF-1EA7-4E3D-B4FD-266CD0F86C25}"/>
                </a:ext>
              </a:extLst>
            </p:cNvPr>
            <p:cNvSpPr>
              <a:spLocks/>
            </p:cNvSpPr>
            <p:nvPr/>
          </p:nvSpPr>
          <p:spPr>
            <a:xfrm>
              <a:off x="1666922" y="3514345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A2444E61-C79A-4079-A76E-285FFDE82874}"/>
                  </a:ext>
                </a:extLst>
              </p:cNvPr>
              <p:cNvSpPr txBox="1"/>
              <p:nvPr/>
            </p:nvSpPr>
            <p:spPr>
              <a:xfrm>
                <a:off x="2641566" y="1600689"/>
                <a:ext cx="549644" cy="36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b="1" dirty="0"/>
                  <a:t>2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A2444E61-C79A-4079-A76E-285FFDE82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566" y="1600689"/>
                <a:ext cx="549644" cy="360099"/>
              </a:xfrm>
              <a:prstGeom prst="rect">
                <a:avLst/>
              </a:prstGeom>
              <a:blipFill>
                <a:blip r:embed="rId13"/>
                <a:stretch>
                  <a:fillRect t="-10169" r="-5556" b="-406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D37601AE-54FC-40F5-B0F9-55E6D6970608}"/>
                  </a:ext>
                </a:extLst>
              </p:cNvPr>
              <p:cNvSpPr txBox="1"/>
              <p:nvPr/>
            </p:nvSpPr>
            <p:spPr>
              <a:xfrm>
                <a:off x="2664154" y="2245119"/>
                <a:ext cx="549644" cy="36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D37601AE-54FC-40F5-B0F9-55E6D6970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54" y="2245119"/>
                <a:ext cx="549644" cy="360099"/>
              </a:xfrm>
              <a:prstGeom prst="rect">
                <a:avLst/>
              </a:prstGeom>
              <a:blipFill>
                <a:blip r:embed="rId14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763CE292-4CC0-4ACC-8496-952063671F9D}"/>
                  </a:ext>
                </a:extLst>
              </p:cNvPr>
              <p:cNvSpPr txBox="1"/>
              <p:nvPr/>
            </p:nvSpPr>
            <p:spPr>
              <a:xfrm>
                <a:off x="2060574" y="1226288"/>
                <a:ext cx="549644" cy="36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763CE292-4CC0-4ACC-8496-952063671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74" y="1226288"/>
                <a:ext cx="549644" cy="360099"/>
              </a:xfrm>
              <a:prstGeom prst="rect">
                <a:avLst/>
              </a:prstGeom>
              <a:blipFill>
                <a:blip r:embed="rId15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等腰三角形 159">
            <a:extLst>
              <a:ext uri="{FF2B5EF4-FFF2-40B4-BE49-F238E27FC236}">
                <a16:creationId xmlns:a16="http://schemas.microsoft.com/office/drawing/2014/main" id="{E19EF08C-461A-455F-8056-67C4C337526D}"/>
              </a:ext>
            </a:extLst>
          </p:cNvPr>
          <p:cNvSpPr/>
          <p:nvPr/>
        </p:nvSpPr>
        <p:spPr>
          <a:xfrm rot="7118035">
            <a:off x="2529108" y="4729018"/>
            <a:ext cx="1052558" cy="958944"/>
          </a:xfrm>
          <a:prstGeom prst="triangle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1" name="等腰三角形 160">
            <a:extLst>
              <a:ext uri="{FF2B5EF4-FFF2-40B4-BE49-F238E27FC236}">
                <a16:creationId xmlns:a16="http://schemas.microsoft.com/office/drawing/2014/main" id="{97BEF27A-C15D-414E-9133-9C2D3535AAD6}"/>
              </a:ext>
            </a:extLst>
          </p:cNvPr>
          <p:cNvSpPr/>
          <p:nvPr/>
        </p:nvSpPr>
        <p:spPr>
          <a:xfrm rot="17918035">
            <a:off x="2273893" y="5190560"/>
            <a:ext cx="1052558" cy="958944"/>
          </a:xfrm>
          <a:prstGeom prst="triangle">
            <a:avLst/>
          </a:prstGeom>
          <a:solidFill>
            <a:srgbClr val="F7F7F7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等腰三角形 161">
            <a:extLst>
              <a:ext uri="{FF2B5EF4-FFF2-40B4-BE49-F238E27FC236}">
                <a16:creationId xmlns:a16="http://schemas.microsoft.com/office/drawing/2014/main" id="{E81D0ADB-BD64-46E3-8AA3-68915EB438B5}"/>
              </a:ext>
            </a:extLst>
          </p:cNvPr>
          <p:cNvSpPr/>
          <p:nvPr/>
        </p:nvSpPr>
        <p:spPr>
          <a:xfrm rot="17918035">
            <a:off x="1687445" y="4269482"/>
            <a:ext cx="1052558" cy="958944"/>
          </a:xfrm>
          <a:prstGeom prst="triangle">
            <a:avLst/>
          </a:prstGeom>
          <a:solidFill>
            <a:srgbClr val="F7F7F7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" name="椭圆 162">
            <a:extLst>
              <a:ext uri="{FF2B5EF4-FFF2-40B4-BE49-F238E27FC236}">
                <a16:creationId xmlns:a16="http://schemas.microsoft.com/office/drawing/2014/main" id="{D7CF0B2B-9B31-4DEA-9E9D-66518C21D259}"/>
              </a:ext>
            </a:extLst>
          </p:cNvPr>
          <p:cNvSpPr>
            <a:spLocks/>
          </p:cNvSpPr>
          <p:nvPr/>
        </p:nvSpPr>
        <p:spPr>
          <a:xfrm rot="17918035">
            <a:off x="1740261" y="4463144"/>
            <a:ext cx="107842" cy="1134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2E6AED3E-6EE5-43AD-9A48-06E083C367C2}"/>
              </a:ext>
            </a:extLst>
          </p:cNvPr>
          <p:cNvSpPr>
            <a:spLocks/>
          </p:cNvSpPr>
          <p:nvPr/>
        </p:nvSpPr>
        <p:spPr>
          <a:xfrm rot="17918035">
            <a:off x="2830644" y="4459197"/>
            <a:ext cx="106722" cy="1134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16491603-5BC4-4ACE-88DB-3697F000B00A}"/>
              </a:ext>
            </a:extLst>
          </p:cNvPr>
          <p:cNvSpPr>
            <a:spLocks/>
          </p:cNvSpPr>
          <p:nvPr/>
        </p:nvSpPr>
        <p:spPr>
          <a:xfrm rot="17918035">
            <a:off x="2919929" y="6296753"/>
            <a:ext cx="106722" cy="1134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624B24F9-C24D-4138-AF73-DBE2FAB390AA}"/>
              </a:ext>
            </a:extLst>
          </p:cNvPr>
          <p:cNvSpPr>
            <a:spLocks/>
          </p:cNvSpPr>
          <p:nvPr/>
        </p:nvSpPr>
        <p:spPr>
          <a:xfrm rot="17918035">
            <a:off x="2326782" y="5382045"/>
            <a:ext cx="106722" cy="1134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>
            <a:extLst>
              <a:ext uri="{FF2B5EF4-FFF2-40B4-BE49-F238E27FC236}">
                <a16:creationId xmlns:a16="http://schemas.microsoft.com/office/drawing/2014/main" id="{6180DB27-87A9-477E-A323-03843305F4C9}"/>
              </a:ext>
            </a:extLst>
          </p:cNvPr>
          <p:cNvSpPr>
            <a:spLocks/>
          </p:cNvSpPr>
          <p:nvPr/>
        </p:nvSpPr>
        <p:spPr>
          <a:xfrm rot="17918035">
            <a:off x="3435013" y="5369882"/>
            <a:ext cx="106722" cy="1134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A1FE4525-AA27-482A-BBA5-D124933B9568}"/>
              </a:ext>
            </a:extLst>
          </p:cNvPr>
          <p:cNvCxnSpPr>
            <a:cxnSpLocks/>
            <a:endCxn id="160" idx="4"/>
          </p:cNvCxnSpPr>
          <p:nvPr/>
        </p:nvCxnSpPr>
        <p:spPr>
          <a:xfrm rot="7118035">
            <a:off x="2389918" y="5138575"/>
            <a:ext cx="501510" cy="314805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028BC0FC-7E9E-4534-A1AC-545C93722615}"/>
              </a:ext>
            </a:extLst>
          </p:cNvPr>
          <p:cNvCxnSpPr>
            <a:cxnSpLocks/>
            <a:stCxn id="161" idx="4"/>
            <a:endCxn id="161" idx="0"/>
          </p:cNvCxnSpPr>
          <p:nvPr/>
        </p:nvCxnSpPr>
        <p:spPr>
          <a:xfrm rot="7118035">
            <a:off x="2663132" y="4959602"/>
            <a:ext cx="526279" cy="958944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椭圆 157">
            <a:extLst>
              <a:ext uri="{FF2B5EF4-FFF2-40B4-BE49-F238E27FC236}">
                <a16:creationId xmlns:a16="http://schemas.microsoft.com/office/drawing/2014/main" id="{0FE356D7-ECA6-4F5F-82E5-6C4636593A12}"/>
              </a:ext>
            </a:extLst>
          </p:cNvPr>
          <p:cNvSpPr>
            <a:spLocks noChangeAspect="1"/>
          </p:cNvSpPr>
          <p:nvPr/>
        </p:nvSpPr>
        <p:spPr>
          <a:xfrm rot="17918035">
            <a:off x="2863987" y="5104667"/>
            <a:ext cx="87342" cy="874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cxnSp>
        <p:nvCxnSpPr>
          <p:cNvPr id="159" name="直接连接符 158">
            <a:extLst>
              <a:ext uri="{FF2B5EF4-FFF2-40B4-BE49-F238E27FC236}">
                <a16:creationId xmlns:a16="http://schemas.microsoft.com/office/drawing/2014/main" id="{811F9D06-1747-4DE6-A1C9-064427B91714}"/>
              </a:ext>
            </a:extLst>
          </p:cNvPr>
          <p:cNvCxnSpPr>
            <a:cxnSpLocks/>
            <a:stCxn id="162" idx="4"/>
            <a:endCxn id="162" idx="2"/>
          </p:cNvCxnSpPr>
          <p:nvPr/>
        </p:nvCxnSpPr>
        <p:spPr>
          <a:xfrm rot="7118035">
            <a:off x="2108277" y="4978722"/>
            <a:ext cx="1052558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7F47CE9C-5981-4BF5-B268-D0B83DC3E639}"/>
              </a:ext>
            </a:extLst>
          </p:cNvPr>
          <p:cNvGrpSpPr/>
          <p:nvPr/>
        </p:nvGrpSpPr>
        <p:grpSpPr>
          <a:xfrm>
            <a:off x="4962001" y="4656271"/>
            <a:ext cx="2298853" cy="1520381"/>
            <a:chOff x="4962001" y="4253151"/>
            <a:chExt cx="2298853" cy="1520381"/>
          </a:xfrm>
        </p:grpSpPr>
        <p:sp>
          <p:nvSpPr>
            <p:cNvPr id="132" name="等腰三角形 131">
              <a:extLst>
                <a:ext uri="{FF2B5EF4-FFF2-40B4-BE49-F238E27FC236}">
                  <a16:creationId xmlns:a16="http://schemas.microsoft.com/office/drawing/2014/main" id="{5E0E33CB-C70B-4639-B41D-BE051184E686}"/>
                </a:ext>
              </a:extLst>
            </p:cNvPr>
            <p:cNvSpPr/>
            <p:nvPr/>
          </p:nvSpPr>
          <p:spPr>
            <a:xfrm rot="3648026">
              <a:off x="6255103" y="4299958"/>
              <a:ext cx="1052558" cy="958944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225F804-9478-472F-B64A-2BA9CBF6067A}"/>
                </a:ext>
              </a:extLst>
            </p:cNvPr>
            <p:cNvGrpSpPr/>
            <p:nvPr/>
          </p:nvGrpSpPr>
          <p:grpSpPr>
            <a:xfrm>
              <a:off x="4962001" y="4259218"/>
              <a:ext cx="2293386" cy="1514314"/>
              <a:chOff x="4962001" y="4259218"/>
              <a:chExt cx="2293386" cy="1514314"/>
            </a:xfrm>
          </p:grpSpPr>
          <p:sp>
            <p:nvSpPr>
              <p:cNvPr id="130" name="等腰三角形 129">
                <a:extLst>
                  <a:ext uri="{FF2B5EF4-FFF2-40B4-BE49-F238E27FC236}">
                    <a16:creationId xmlns:a16="http://schemas.microsoft.com/office/drawing/2014/main" id="{7E6A030C-DF49-4D93-AE4D-A607D7BF5EB8}"/>
                  </a:ext>
                </a:extLst>
              </p:cNvPr>
              <p:cNvSpPr/>
              <p:nvPr/>
            </p:nvSpPr>
            <p:spPr>
              <a:xfrm rot="14448026">
                <a:off x="5418017" y="4767781"/>
                <a:ext cx="1052558" cy="958944"/>
              </a:xfrm>
              <a:prstGeom prst="triangle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1" name="等腰三角形 130">
                <a:extLst>
                  <a:ext uri="{FF2B5EF4-FFF2-40B4-BE49-F238E27FC236}">
                    <a16:creationId xmlns:a16="http://schemas.microsoft.com/office/drawing/2014/main" id="{CAF679C2-ECFD-4957-8F1E-E66B2933E203}"/>
                  </a:ext>
                </a:extLst>
              </p:cNvPr>
              <p:cNvSpPr/>
              <p:nvPr/>
            </p:nvSpPr>
            <p:spPr>
              <a:xfrm rot="3648026">
                <a:off x="5163192" y="4306025"/>
                <a:ext cx="1052558" cy="958944"/>
              </a:xfrm>
              <a:prstGeom prst="triangle">
                <a:avLst/>
              </a:prstGeom>
              <a:solidFill>
                <a:srgbClr val="F7F7F7"/>
              </a:solidFill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7FCD2C48-4A73-4EDE-A48E-579718553110}"/>
                  </a:ext>
                </a:extLst>
              </p:cNvPr>
              <p:cNvSpPr>
                <a:spLocks/>
              </p:cNvSpPr>
              <p:nvPr/>
            </p:nvSpPr>
            <p:spPr>
              <a:xfrm rot="3648026">
                <a:off x="7144720" y="4489490"/>
                <a:ext cx="10784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F3F98D2C-5C11-4947-8DC3-3868EECE01F9}"/>
                  </a:ext>
                </a:extLst>
              </p:cNvPr>
              <p:cNvSpPr>
                <a:spLocks/>
              </p:cNvSpPr>
              <p:nvPr/>
            </p:nvSpPr>
            <p:spPr>
              <a:xfrm rot="3648026">
                <a:off x="6568419" y="5414131"/>
                <a:ext cx="10672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25804ADA-90B3-4CBC-BE6F-2A549F1039C1}"/>
                  </a:ext>
                </a:extLst>
              </p:cNvPr>
              <p:cNvSpPr>
                <a:spLocks/>
              </p:cNvSpPr>
              <p:nvPr/>
            </p:nvSpPr>
            <p:spPr>
              <a:xfrm rot="3648026">
                <a:off x="4965386" y="4511430"/>
                <a:ext cx="10672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476953CB-D691-4856-9A2D-BC5931CC3CA1}"/>
                  </a:ext>
                </a:extLst>
              </p:cNvPr>
              <p:cNvSpPr>
                <a:spLocks/>
              </p:cNvSpPr>
              <p:nvPr/>
            </p:nvSpPr>
            <p:spPr>
              <a:xfrm rot="3648026">
                <a:off x="6055471" y="4496302"/>
                <a:ext cx="10672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FD42B8EE-F535-482B-964B-6592461D3006}"/>
                  </a:ext>
                </a:extLst>
              </p:cNvPr>
              <p:cNvSpPr>
                <a:spLocks/>
              </p:cNvSpPr>
              <p:nvPr/>
            </p:nvSpPr>
            <p:spPr>
              <a:xfrm rot="3648026">
                <a:off x="5475766" y="5440900"/>
                <a:ext cx="106722" cy="113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0F078E0D-AC7B-41BD-AAD6-281FED000029}"/>
                  </a:ext>
                </a:extLst>
              </p:cNvPr>
              <p:cNvCxnSpPr>
                <a:cxnSpLocks/>
                <a:endCxn id="130" idx="4"/>
              </p:cNvCxnSpPr>
              <p:nvPr/>
            </p:nvCxnSpPr>
            <p:spPr>
              <a:xfrm flipH="1" flipV="1">
                <a:off x="6106093" y="4553939"/>
                <a:ext cx="1" cy="618897"/>
              </a:xfrm>
              <a:prstGeom prst="line">
                <a:avLst/>
              </a:prstGeom>
              <a:ln w="444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4697E04E-1938-4AA8-94EA-64402EF65771}"/>
                  </a:ext>
                </a:extLst>
              </p:cNvPr>
              <p:cNvCxnSpPr>
                <a:cxnSpLocks/>
                <a:stCxn id="131" idx="4"/>
                <a:endCxn id="131" idx="0"/>
              </p:cNvCxnSpPr>
              <p:nvPr/>
            </p:nvCxnSpPr>
            <p:spPr>
              <a:xfrm flipV="1">
                <a:off x="5527674" y="4551585"/>
                <a:ext cx="580340" cy="927226"/>
              </a:xfrm>
              <a:prstGeom prst="line">
                <a:avLst/>
              </a:prstGeom>
              <a:ln w="571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C3119684-7AA3-497B-BADF-9645E7D8BB3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912493">
                <a:off x="6060057" y="5137374"/>
                <a:ext cx="87342" cy="8748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B59BBEDE-A15C-422E-BED4-B72A514EF9DD}"/>
                  </a:ext>
                </a:extLst>
              </p:cNvPr>
              <p:cNvCxnSpPr>
                <a:cxnSpLocks/>
                <a:stCxn id="132" idx="4"/>
                <a:endCxn id="132" idx="2"/>
              </p:cNvCxnSpPr>
              <p:nvPr/>
            </p:nvCxnSpPr>
            <p:spPr>
              <a:xfrm flipH="1" flipV="1">
                <a:off x="6106092" y="4553939"/>
                <a:ext cx="513493" cy="918805"/>
              </a:xfrm>
              <a:prstGeom prst="line">
                <a:avLst/>
              </a:prstGeom>
              <a:ln w="5715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id="{AB1DA9C1-B0BB-459B-AFDD-B2E01340D18B}"/>
                      </a:ext>
                    </a:extLst>
                  </p:cNvPr>
                  <p:cNvSpPr txBox="1"/>
                  <p:nvPr/>
                </p:nvSpPr>
                <p:spPr>
                  <a:xfrm>
                    <a:off x="5956776" y="4889882"/>
                    <a:ext cx="52711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oMath>
                      </m:oMathPara>
                    </a14:m>
                    <a:endParaRPr lang="zh-CN" altLang="en-US" sz="2000" b="1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id="{AB1DA9C1-B0BB-459B-AFDD-B2E01340D1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6776" y="4889882"/>
                    <a:ext cx="52711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84EF3A3D-A747-4969-9A4D-404F85B1D421}"/>
                  </a:ext>
                </a:extLst>
              </p:cNvPr>
              <p:cNvSpPr txBox="1"/>
              <p:nvPr/>
            </p:nvSpPr>
            <p:spPr>
              <a:xfrm>
                <a:off x="9483083" y="4943450"/>
                <a:ext cx="5271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zh-CN" altLang="en-US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84EF3A3D-A747-4969-9A4D-404F85B1D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083" y="4943450"/>
                <a:ext cx="527114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5" name="对象 174">
            <a:extLst>
              <a:ext uri="{FF2B5EF4-FFF2-40B4-BE49-F238E27FC236}">
                <a16:creationId xmlns:a16="http://schemas.microsoft.com/office/drawing/2014/main" id="{50CEA334-D556-4F10-91B6-5CC2189458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15586"/>
              </p:ext>
            </p:extLst>
          </p:nvPr>
        </p:nvGraphicFramePr>
        <p:xfrm>
          <a:off x="5544586" y="2887008"/>
          <a:ext cx="994896" cy="53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5320" imgH="190440" progId="Equation.DSMT4">
                  <p:embed/>
                </p:oleObj>
              </mc:Choice>
              <mc:Fallback>
                <p:oleObj name="Equation" r:id="rId18" imgW="355320" imgH="190440" progId="Equation.DSMT4">
                  <p:embed/>
                  <p:pic>
                    <p:nvPicPr>
                      <p:cNvPr id="175" name="对象 174">
                        <a:extLst>
                          <a:ext uri="{FF2B5EF4-FFF2-40B4-BE49-F238E27FC236}">
                            <a16:creationId xmlns:a16="http://schemas.microsoft.com/office/drawing/2014/main" id="{50CEA334-D556-4F10-91B6-5CC2189458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44586" y="2887008"/>
                        <a:ext cx="994896" cy="53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对象 175">
            <a:extLst>
              <a:ext uri="{FF2B5EF4-FFF2-40B4-BE49-F238E27FC236}">
                <a16:creationId xmlns:a16="http://schemas.microsoft.com/office/drawing/2014/main" id="{D17218AD-6ED0-48D0-B0E2-9B46BC2B84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19030"/>
              </p:ext>
            </p:extLst>
          </p:nvPr>
        </p:nvGraphicFramePr>
        <p:xfrm>
          <a:off x="9530389" y="2887008"/>
          <a:ext cx="959616" cy="53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720" imgH="190440" progId="Equation.DSMT4">
                  <p:embed/>
                </p:oleObj>
              </mc:Choice>
              <mc:Fallback>
                <p:oleObj name="Equation" r:id="rId20" imgW="342720" imgH="190440" progId="Equation.DSMT4">
                  <p:embed/>
                  <p:pic>
                    <p:nvPicPr>
                      <p:cNvPr id="176" name="对象 175">
                        <a:extLst>
                          <a:ext uri="{FF2B5EF4-FFF2-40B4-BE49-F238E27FC236}">
                            <a16:creationId xmlns:a16="http://schemas.microsoft.com/office/drawing/2014/main" id="{D17218AD-6ED0-48D0-B0E2-9B46BC2B84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530389" y="2887008"/>
                        <a:ext cx="959616" cy="53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对象 176">
            <a:extLst>
              <a:ext uri="{FF2B5EF4-FFF2-40B4-BE49-F238E27FC236}">
                <a16:creationId xmlns:a16="http://schemas.microsoft.com/office/drawing/2014/main" id="{535BD93E-4F05-428C-AE8E-E4F0D8997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288071"/>
              </p:ext>
            </p:extLst>
          </p:nvPr>
        </p:nvGraphicFramePr>
        <p:xfrm>
          <a:off x="9672861" y="6291103"/>
          <a:ext cx="736020" cy="55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3800" imgH="190440" progId="Equation.DSMT4">
                  <p:embed/>
                </p:oleObj>
              </mc:Choice>
              <mc:Fallback>
                <p:oleObj name="Equation" r:id="rId22" imgW="253800" imgH="190440" progId="Equation.DSMT4">
                  <p:embed/>
                  <p:pic>
                    <p:nvPicPr>
                      <p:cNvPr id="177" name="对象 176">
                        <a:extLst>
                          <a:ext uri="{FF2B5EF4-FFF2-40B4-BE49-F238E27FC236}">
                            <a16:creationId xmlns:a16="http://schemas.microsoft.com/office/drawing/2014/main" id="{535BD93E-4F05-428C-AE8E-E4F0D8997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672861" y="6291103"/>
                        <a:ext cx="736020" cy="552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对象 177">
            <a:extLst>
              <a:ext uri="{FF2B5EF4-FFF2-40B4-BE49-F238E27FC236}">
                <a16:creationId xmlns:a16="http://schemas.microsoft.com/office/drawing/2014/main" id="{A95F91AD-85FD-4946-B811-640FE8797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17660"/>
              </p:ext>
            </p:extLst>
          </p:nvPr>
        </p:nvGraphicFramePr>
        <p:xfrm>
          <a:off x="5744837" y="6291103"/>
          <a:ext cx="772560" cy="55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6400" imgH="190440" progId="Equation.DSMT4">
                  <p:embed/>
                </p:oleObj>
              </mc:Choice>
              <mc:Fallback>
                <p:oleObj name="Equation" r:id="rId24" imgW="266400" imgH="190440" progId="Equation.DSMT4">
                  <p:embed/>
                  <p:pic>
                    <p:nvPicPr>
                      <p:cNvPr id="178" name="对象 177">
                        <a:extLst>
                          <a:ext uri="{FF2B5EF4-FFF2-40B4-BE49-F238E27FC236}">
                            <a16:creationId xmlns:a16="http://schemas.microsoft.com/office/drawing/2014/main" id="{A95F91AD-85FD-4946-B811-640FE8797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44837" y="6291103"/>
                        <a:ext cx="772560" cy="552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B37180DF-1CB0-4E0F-AAEE-EB5AD3D8E0A7}"/>
                  </a:ext>
                </a:extLst>
              </p:cNvPr>
              <p:cNvSpPr txBox="1"/>
              <p:nvPr/>
            </p:nvSpPr>
            <p:spPr>
              <a:xfrm>
                <a:off x="2499288" y="4817959"/>
                <a:ext cx="5271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zh-CN" altLang="en-US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B37180DF-1CB0-4E0F-AAEE-EB5AD3D8E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88" y="4817959"/>
                <a:ext cx="527114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5" name="对象 94">
            <a:extLst>
              <a:ext uri="{FF2B5EF4-FFF2-40B4-BE49-F238E27FC236}">
                <a16:creationId xmlns:a16="http://schemas.microsoft.com/office/drawing/2014/main" id="{348FB822-700F-4C50-9CDE-569BAE56A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04946"/>
              </p:ext>
            </p:extLst>
          </p:nvPr>
        </p:nvGraphicFramePr>
        <p:xfrm>
          <a:off x="4736971" y="255483"/>
          <a:ext cx="9525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17160" imgH="190440" progId="Equation.DSMT4">
                  <p:embed/>
                </p:oleObj>
              </mc:Choice>
              <mc:Fallback>
                <p:oleObj name="Equation" r:id="rId27" imgW="317160" imgH="19044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243E871-E862-41A8-82DE-8D26F786A8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36971" y="255483"/>
                        <a:ext cx="95250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对象 87">
            <a:extLst>
              <a:ext uri="{FF2B5EF4-FFF2-40B4-BE49-F238E27FC236}">
                <a16:creationId xmlns:a16="http://schemas.microsoft.com/office/drawing/2014/main" id="{E19D42EF-DE1A-43A1-A794-20742203C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607288"/>
              </p:ext>
            </p:extLst>
          </p:nvPr>
        </p:nvGraphicFramePr>
        <p:xfrm>
          <a:off x="328413" y="3602318"/>
          <a:ext cx="77343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577960" imgH="253800" progId="Equation.DSMT4">
                  <p:embed/>
                </p:oleObj>
              </mc:Choice>
              <mc:Fallback>
                <p:oleObj name="Equation" r:id="rId29" imgW="2577960" imgH="25380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0893626E-C6F0-462E-8A54-F6679C877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28413" y="3602318"/>
                        <a:ext cx="77343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4EB9DDE0-E9C5-4041-A601-6EACDBFC0A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72666"/>
              </p:ext>
            </p:extLst>
          </p:nvPr>
        </p:nvGraphicFramePr>
        <p:xfrm>
          <a:off x="9284088" y="3667492"/>
          <a:ext cx="2197270" cy="659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34680" imgH="190440" progId="Equation.DSMT4">
                  <p:embed/>
                </p:oleObj>
              </mc:Choice>
              <mc:Fallback>
                <p:oleObj name="Equation" r:id="rId31" imgW="634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284088" y="3667492"/>
                        <a:ext cx="2197270" cy="659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箭头: 右 89">
            <a:extLst>
              <a:ext uri="{FF2B5EF4-FFF2-40B4-BE49-F238E27FC236}">
                <a16:creationId xmlns:a16="http://schemas.microsoft.com/office/drawing/2014/main" id="{DDFAC1C7-E2B9-4367-B6C6-2FF39AAA42EC}"/>
              </a:ext>
            </a:extLst>
          </p:cNvPr>
          <p:cNvSpPr/>
          <p:nvPr/>
        </p:nvSpPr>
        <p:spPr>
          <a:xfrm>
            <a:off x="8307157" y="3772928"/>
            <a:ext cx="766368" cy="432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矩形: 圆角 90">
            <a:extLst>
              <a:ext uri="{FF2B5EF4-FFF2-40B4-BE49-F238E27FC236}">
                <a16:creationId xmlns:a16="http://schemas.microsoft.com/office/drawing/2014/main" id="{A13958BC-9CE5-4780-9085-E3C5CEE951F2}"/>
              </a:ext>
            </a:extLst>
          </p:cNvPr>
          <p:cNvSpPr/>
          <p:nvPr/>
        </p:nvSpPr>
        <p:spPr>
          <a:xfrm>
            <a:off x="306385" y="3556906"/>
            <a:ext cx="7790209" cy="8163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335DDE45-0A76-4A99-8A42-7547E7B3A995}"/>
              </a:ext>
            </a:extLst>
          </p:cNvPr>
          <p:cNvSpPr/>
          <p:nvPr/>
        </p:nvSpPr>
        <p:spPr>
          <a:xfrm>
            <a:off x="9242661" y="3535762"/>
            <a:ext cx="2238698" cy="8163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标题 1">
            <a:extLst>
              <a:ext uri="{FF2B5EF4-FFF2-40B4-BE49-F238E27FC236}">
                <a16:creationId xmlns:a16="http://schemas.microsoft.com/office/drawing/2014/main" id="{A8337452-13E2-4CF2-BD9E-7BD52F18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81" y="-120640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1-form operator</a:t>
            </a:r>
            <a:endParaRPr lang="en-US" altLang="zh-CN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983C7DDA-F717-43AA-82F6-2F35B8ABC257}"/>
              </a:ext>
            </a:extLst>
          </p:cNvPr>
          <p:cNvSpPr/>
          <p:nvPr/>
        </p:nvSpPr>
        <p:spPr>
          <a:xfrm>
            <a:off x="434320" y="144166"/>
            <a:ext cx="5316384" cy="6985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A51E45F3-C546-4C31-A318-322CC86AAAA3}"/>
              </a:ext>
            </a:extLst>
          </p:cNvPr>
          <p:cNvSpPr/>
          <p:nvPr/>
        </p:nvSpPr>
        <p:spPr>
          <a:xfrm>
            <a:off x="2851295" y="4285915"/>
            <a:ext cx="1052558" cy="958944"/>
          </a:xfrm>
          <a:prstGeom prst="triangle">
            <a:avLst/>
          </a:prstGeom>
          <a:solidFill>
            <a:srgbClr val="F7F7F7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B21B479F-5428-4FC8-A369-CCCC5ABF0803}"/>
              </a:ext>
            </a:extLst>
          </p:cNvPr>
          <p:cNvSpPr/>
          <p:nvPr/>
        </p:nvSpPr>
        <p:spPr>
          <a:xfrm>
            <a:off x="2803940" y="1001699"/>
            <a:ext cx="1052558" cy="958944"/>
          </a:xfrm>
          <a:prstGeom prst="triangle">
            <a:avLst/>
          </a:prstGeom>
          <a:solidFill>
            <a:srgbClr val="F7F7F7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1491276-FF23-4FB4-9B0E-9BFA37B296F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98581" y="937827"/>
            <a:ext cx="1676758" cy="2031381"/>
            <a:chOff x="1666922" y="1882438"/>
            <a:chExt cx="1552553" cy="173235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63696E49-4942-4563-8C34-4FA8948FAB16}"/>
                </a:ext>
              </a:extLst>
            </p:cNvPr>
            <p:cNvSpPr/>
            <p:nvPr/>
          </p:nvSpPr>
          <p:spPr>
            <a:xfrm>
              <a:off x="1707664" y="2744952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A96B02EC-74FD-48A4-BB19-240B771C7B40}"/>
                </a:ext>
              </a:extLst>
            </p:cNvPr>
            <p:cNvSpPr/>
            <p:nvPr/>
          </p:nvSpPr>
          <p:spPr>
            <a:xfrm>
              <a:off x="2195994" y="1929577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ED800BCF-2AFD-4F7D-B4B2-42DFE9ABC0F6}"/>
                </a:ext>
              </a:extLst>
            </p:cNvPr>
            <p:cNvSpPr/>
            <p:nvPr/>
          </p:nvSpPr>
          <p:spPr>
            <a:xfrm rot="10800000">
              <a:off x="2195994" y="2747362"/>
              <a:ext cx="974590" cy="817786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8CA5F90-33B0-4AD3-B6B2-129568FB5D74}"/>
                </a:ext>
              </a:extLst>
            </p:cNvPr>
            <p:cNvSpPr>
              <a:spLocks/>
            </p:cNvSpPr>
            <p:nvPr/>
          </p:nvSpPr>
          <p:spPr>
            <a:xfrm>
              <a:off x="2633362" y="1882438"/>
              <a:ext cx="99854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3AB7AD3-9EF6-42A2-8820-70F9514221FF}"/>
                </a:ext>
              </a:extLst>
            </p:cNvPr>
            <p:cNvSpPr>
              <a:spLocks/>
            </p:cNvSpPr>
            <p:nvPr/>
          </p:nvSpPr>
          <p:spPr>
            <a:xfrm>
              <a:off x="3120658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79E984C-338B-4EFA-8C0D-914A25AC7EC3}"/>
                </a:ext>
              </a:extLst>
            </p:cNvPr>
            <p:cNvSpPr>
              <a:spLocks/>
            </p:cNvSpPr>
            <p:nvPr/>
          </p:nvSpPr>
          <p:spPr>
            <a:xfrm>
              <a:off x="2633363" y="3518011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14871BA-6DCB-424D-AEA7-E2999F370E2D}"/>
                </a:ext>
              </a:extLst>
            </p:cNvPr>
            <p:cNvSpPr>
              <a:spLocks/>
            </p:cNvSpPr>
            <p:nvPr/>
          </p:nvSpPr>
          <p:spPr>
            <a:xfrm>
              <a:off x="2147103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6B99E21E-F111-4D8F-9183-BD327E0A5F74}"/>
                </a:ext>
              </a:extLst>
            </p:cNvPr>
            <p:cNvSpPr>
              <a:spLocks/>
            </p:cNvSpPr>
            <p:nvPr/>
          </p:nvSpPr>
          <p:spPr>
            <a:xfrm>
              <a:off x="1666922" y="3514345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DE745B9-619F-406C-9D18-FDDDB45CDF3D}"/>
                  </a:ext>
                </a:extLst>
              </p:cNvPr>
              <p:cNvSpPr txBox="1"/>
              <p:nvPr/>
            </p:nvSpPr>
            <p:spPr>
              <a:xfrm>
                <a:off x="1994647" y="1433354"/>
                <a:ext cx="5496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DE745B9-619F-406C-9D18-FDDDB45CD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47" y="1433354"/>
                <a:ext cx="54964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3C251D7-0B70-42C8-9C51-9105D06829F4}"/>
                  </a:ext>
                </a:extLst>
              </p:cNvPr>
              <p:cNvSpPr txBox="1"/>
              <p:nvPr/>
            </p:nvSpPr>
            <p:spPr>
              <a:xfrm>
                <a:off x="2506207" y="1118245"/>
                <a:ext cx="5496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3C251D7-0B70-42C8-9C51-9105D0682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207" y="1118245"/>
                <a:ext cx="54964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0CFD4B3-AFC4-4952-94C7-46708987DC60}"/>
                  </a:ext>
                </a:extLst>
              </p:cNvPr>
              <p:cNvSpPr txBox="1"/>
              <p:nvPr/>
            </p:nvSpPr>
            <p:spPr>
              <a:xfrm>
                <a:off x="1994647" y="2071536"/>
                <a:ext cx="5496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0CFD4B3-AFC4-4952-94C7-46708987D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47" y="2071536"/>
                <a:ext cx="54964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49A54B1-2F68-427D-94E4-5B10186DF1BB}"/>
                  </a:ext>
                </a:extLst>
              </p:cNvPr>
              <p:cNvSpPr txBox="1"/>
              <p:nvPr/>
            </p:nvSpPr>
            <p:spPr>
              <a:xfrm>
                <a:off x="3055851" y="1433354"/>
                <a:ext cx="5496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49A54B1-2F68-427D-94E4-5B10186DF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51" y="1433354"/>
                <a:ext cx="54964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椭圆 29">
            <a:extLst>
              <a:ext uri="{FF2B5EF4-FFF2-40B4-BE49-F238E27FC236}">
                <a16:creationId xmlns:a16="http://schemas.microsoft.com/office/drawing/2014/main" id="{1E514494-2673-4912-B14E-F1E7AED7F689}"/>
              </a:ext>
            </a:extLst>
          </p:cNvPr>
          <p:cNvSpPr>
            <a:spLocks/>
          </p:cNvSpPr>
          <p:nvPr/>
        </p:nvSpPr>
        <p:spPr>
          <a:xfrm rot="10800000">
            <a:off x="3801460" y="1901070"/>
            <a:ext cx="106722" cy="1134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E21E91F-CC0B-4B89-A0EA-38B8765A2F75}"/>
              </a:ext>
            </a:extLst>
          </p:cNvPr>
          <p:cNvGrpSpPr/>
          <p:nvPr/>
        </p:nvGrpSpPr>
        <p:grpSpPr>
          <a:xfrm rot="10800000">
            <a:off x="1754178" y="4226901"/>
            <a:ext cx="1676758" cy="2035003"/>
            <a:chOff x="1666922" y="1882438"/>
            <a:chExt cx="1552553" cy="1735448"/>
          </a:xfrm>
        </p:grpSpPr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AD15424B-49EE-4C54-8E75-1DFC95924696}"/>
                </a:ext>
              </a:extLst>
            </p:cNvPr>
            <p:cNvSpPr/>
            <p:nvPr/>
          </p:nvSpPr>
          <p:spPr>
            <a:xfrm>
              <a:off x="1707664" y="2744952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:a16="http://schemas.microsoft.com/office/drawing/2014/main" id="{6857A262-49B0-48D9-971C-068735C4FDDB}"/>
                </a:ext>
              </a:extLst>
            </p:cNvPr>
            <p:cNvSpPr/>
            <p:nvPr/>
          </p:nvSpPr>
          <p:spPr>
            <a:xfrm rot="10800000">
              <a:off x="2195994" y="2747362"/>
              <a:ext cx="974590" cy="817786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等腰三角形 38">
              <a:extLst>
                <a:ext uri="{FF2B5EF4-FFF2-40B4-BE49-F238E27FC236}">
                  <a16:creationId xmlns:a16="http://schemas.microsoft.com/office/drawing/2014/main" id="{C4F4CCE4-252E-43AF-A9E0-0A376EC68C6D}"/>
                </a:ext>
              </a:extLst>
            </p:cNvPr>
            <p:cNvSpPr/>
            <p:nvPr/>
          </p:nvSpPr>
          <p:spPr>
            <a:xfrm>
              <a:off x="2195994" y="1929577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FC439F1-BBDA-4941-B251-61C8EFF69717}"/>
                </a:ext>
              </a:extLst>
            </p:cNvPr>
            <p:cNvSpPr>
              <a:spLocks/>
            </p:cNvSpPr>
            <p:nvPr/>
          </p:nvSpPr>
          <p:spPr>
            <a:xfrm>
              <a:off x="2633362" y="1882438"/>
              <a:ext cx="99854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A6D639D-AAA7-48DD-8597-2A7EF28BB126}"/>
                </a:ext>
              </a:extLst>
            </p:cNvPr>
            <p:cNvSpPr>
              <a:spLocks/>
            </p:cNvSpPr>
            <p:nvPr/>
          </p:nvSpPr>
          <p:spPr>
            <a:xfrm>
              <a:off x="3120658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CCA5093F-7CFC-421B-9EF4-316F985A1424}"/>
                </a:ext>
              </a:extLst>
            </p:cNvPr>
            <p:cNvSpPr>
              <a:spLocks/>
            </p:cNvSpPr>
            <p:nvPr/>
          </p:nvSpPr>
          <p:spPr>
            <a:xfrm>
              <a:off x="1666922" y="3514345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B23710D-0D1B-4C24-B06D-3C89DC098F96}"/>
                </a:ext>
              </a:extLst>
            </p:cNvPr>
            <p:cNvSpPr>
              <a:spLocks/>
            </p:cNvSpPr>
            <p:nvPr/>
          </p:nvSpPr>
          <p:spPr>
            <a:xfrm>
              <a:off x="2147103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D50FB2B5-3040-467D-A05A-D262B6F5FD09}"/>
                </a:ext>
              </a:extLst>
            </p:cNvPr>
            <p:cNvSpPr>
              <a:spLocks/>
            </p:cNvSpPr>
            <p:nvPr/>
          </p:nvSpPr>
          <p:spPr>
            <a:xfrm>
              <a:off x="2648726" y="3521100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6F8A586-5848-4504-911E-770B4C759861}"/>
              </a:ext>
            </a:extLst>
          </p:cNvPr>
          <p:cNvCxnSpPr>
            <a:cxnSpLocks/>
            <a:stCxn id="38" idx="2"/>
            <a:endCxn id="38" idx="0"/>
          </p:cNvCxnSpPr>
          <p:nvPr/>
        </p:nvCxnSpPr>
        <p:spPr>
          <a:xfrm flipH="1">
            <a:off x="2860656" y="4291568"/>
            <a:ext cx="526279" cy="958944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9E37851-F73E-4D84-864D-202541AAEA95}"/>
              </a:ext>
            </a:extLst>
          </p:cNvPr>
          <p:cNvCxnSpPr>
            <a:cxnSpLocks/>
            <a:stCxn id="39" idx="4"/>
            <a:endCxn id="39" idx="2"/>
          </p:cNvCxnSpPr>
          <p:nvPr/>
        </p:nvCxnSpPr>
        <p:spPr>
          <a:xfrm>
            <a:off x="1806980" y="5247685"/>
            <a:ext cx="1052558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弧形 3">
            <a:extLst>
              <a:ext uri="{FF2B5EF4-FFF2-40B4-BE49-F238E27FC236}">
                <a16:creationId xmlns:a16="http://schemas.microsoft.com/office/drawing/2014/main" id="{D7A417CC-5990-499A-B2D6-8586D56C5955}"/>
              </a:ext>
            </a:extLst>
          </p:cNvPr>
          <p:cNvSpPr/>
          <p:nvPr/>
        </p:nvSpPr>
        <p:spPr>
          <a:xfrm rot="16921445">
            <a:off x="2476853" y="4843197"/>
            <a:ext cx="792000" cy="792000"/>
          </a:xfrm>
          <a:prstGeom prst="arc">
            <a:avLst>
              <a:gd name="adj1" fmla="val 15478262"/>
              <a:gd name="adj2" fmla="val 936477"/>
            </a:avLst>
          </a:prstGeom>
          <a:ln w="31750">
            <a:solidFill>
              <a:srgbClr val="3CA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1FB3F6F5-74D5-4C20-970F-F4E0CF559A6C}"/>
              </a:ext>
            </a:extLst>
          </p:cNvPr>
          <p:cNvSpPr>
            <a:spLocks/>
          </p:cNvSpPr>
          <p:nvPr/>
        </p:nvSpPr>
        <p:spPr>
          <a:xfrm rot="10800000">
            <a:off x="3850492" y="5193766"/>
            <a:ext cx="106722" cy="1134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>
            <a:extLst>
              <a:ext uri="{FF2B5EF4-FFF2-40B4-BE49-F238E27FC236}">
                <a16:creationId xmlns:a16="http://schemas.microsoft.com/office/drawing/2014/main" id="{B9F3524D-F8E1-48ED-816D-11EECAC85835}"/>
              </a:ext>
            </a:extLst>
          </p:cNvPr>
          <p:cNvSpPr/>
          <p:nvPr/>
        </p:nvSpPr>
        <p:spPr>
          <a:xfrm>
            <a:off x="5577755" y="5231749"/>
            <a:ext cx="1052558" cy="958944"/>
          </a:xfrm>
          <a:prstGeom prst="triangle">
            <a:avLst/>
          </a:prstGeom>
          <a:solidFill>
            <a:srgbClr val="F7F7F7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>
            <a:extLst>
              <a:ext uri="{FF2B5EF4-FFF2-40B4-BE49-F238E27FC236}">
                <a16:creationId xmlns:a16="http://schemas.microsoft.com/office/drawing/2014/main" id="{5D8029E2-BAA4-40A4-A49B-A6E018884566}"/>
              </a:ext>
            </a:extLst>
          </p:cNvPr>
          <p:cNvSpPr/>
          <p:nvPr/>
        </p:nvSpPr>
        <p:spPr>
          <a:xfrm>
            <a:off x="5519922" y="1945500"/>
            <a:ext cx="1052558" cy="958944"/>
          </a:xfrm>
          <a:prstGeom prst="triangle">
            <a:avLst/>
          </a:prstGeom>
          <a:solidFill>
            <a:srgbClr val="F7F7F7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28E1806-0B30-4B18-8C90-B8ED11B725B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943077" y="924717"/>
            <a:ext cx="1676758" cy="2031381"/>
            <a:chOff x="1666922" y="1882438"/>
            <a:chExt cx="1552553" cy="1732359"/>
          </a:xfrm>
        </p:grpSpPr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A37A3CE7-01A6-4662-8472-40F65D8ED6F1}"/>
                </a:ext>
              </a:extLst>
            </p:cNvPr>
            <p:cNvSpPr/>
            <p:nvPr/>
          </p:nvSpPr>
          <p:spPr>
            <a:xfrm>
              <a:off x="1707664" y="2744952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等腰三角形 52">
              <a:extLst>
                <a:ext uri="{FF2B5EF4-FFF2-40B4-BE49-F238E27FC236}">
                  <a16:creationId xmlns:a16="http://schemas.microsoft.com/office/drawing/2014/main" id="{82A5DC9D-20C9-4467-8387-BECE8424FDCF}"/>
                </a:ext>
              </a:extLst>
            </p:cNvPr>
            <p:cNvSpPr/>
            <p:nvPr/>
          </p:nvSpPr>
          <p:spPr>
            <a:xfrm>
              <a:off x="2195994" y="1929577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等腰三角形 53">
              <a:extLst>
                <a:ext uri="{FF2B5EF4-FFF2-40B4-BE49-F238E27FC236}">
                  <a16:creationId xmlns:a16="http://schemas.microsoft.com/office/drawing/2014/main" id="{4B6C4F36-89BA-4578-A0BE-F513C5EBE8FB}"/>
                </a:ext>
              </a:extLst>
            </p:cNvPr>
            <p:cNvSpPr/>
            <p:nvPr/>
          </p:nvSpPr>
          <p:spPr>
            <a:xfrm rot="10800000">
              <a:off x="2195994" y="2747362"/>
              <a:ext cx="974590" cy="817786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489B62F-D196-4C41-A810-03CA8377D44E}"/>
                </a:ext>
              </a:extLst>
            </p:cNvPr>
            <p:cNvSpPr>
              <a:spLocks/>
            </p:cNvSpPr>
            <p:nvPr/>
          </p:nvSpPr>
          <p:spPr>
            <a:xfrm>
              <a:off x="2633362" y="1882438"/>
              <a:ext cx="99854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D2F74A1B-C4D2-4EDE-B4D0-F8651460D2F7}"/>
                </a:ext>
              </a:extLst>
            </p:cNvPr>
            <p:cNvSpPr>
              <a:spLocks/>
            </p:cNvSpPr>
            <p:nvPr/>
          </p:nvSpPr>
          <p:spPr>
            <a:xfrm>
              <a:off x="3120658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3CE343E4-047D-4A47-B27A-FC031BEA1F1B}"/>
                </a:ext>
              </a:extLst>
            </p:cNvPr>
            <p:cNvSpPr>
              <a:spLocks/>
            </p:cNvSpPr>
            <p:nvPr/>
          </p:nvSpPr>
          <p:spPr>
            <a:xfrm>
              <a:off x="2633363" y="3518011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5D8F0D72-8F93-4302-ABED-C88E3AB334AC}"/>
                </a:ext>
              </a:extLst>
            </p:cNvPr>
            <p:cNvSpPr>
              <a:spLocks/>
            </p:cNvSpPr>
            <p:nvPr/>
          </p:nvSpPr>
          <p:spPr>
            <a:xfrm>
              <a:off x="2147103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3F53F719-1461-41B5-B44A-871E40F80FBF}"/>
                </a:ext>
              </a:extLst>
            </p:cNvPr>
            <p:cNvSpPr>
              <a:spLocks/>
            </p:cNvSpPr>
            <p:nvPr/>
          </p:nvSpPr>
          <p:spPr>
            <a:xfrm>
              <a:off x="1666922" y="3514345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3BA1DE7-C09C-4841-82FC-F453B550E2B2}"/>
                  </a:ext>
                </a:extLst>
              </p:cNvPr>
              <p:cNvSpPr txBox="1"/>
              <p:nvPr/>
            </p:nvSpPr>
            <p:spPr>
              <a:xfrm>
                <a:off x="5239143" y="1420244"/>
                <a:ext cx="5496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3BA1DE7-C09C-4841-82FC-F453B550E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143" y="1420244"/>
                <a:ext cx="54964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3F66CABF-D108-4F3F-A7E4-AD05B7A704A8}"/>
                  </a:ext>
                </a:extLst>
              </p:cNvPr>
              <p:cNvSpPr txBox="1"/>
              <p:nvPr/>
            </p:nvSpPr>
            <p:spPr>
              <a:xfrm>
                <a:off x="5750703" y="1105135"/>
                <a:ext cx="5496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3F66CABF-D108-4F3F-A7E4-AD05B7A70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703" y="1105135"/>
                <a:ext cx="54964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743D6E9E-2EF7-42F0-BD0C-FA9DB11F8B20}"/>
                  </a:ext>
                </a:extLst>
              </p:cNvPr>
              <p:cNvSpPr txBox="1"/>
              <p:nvPr/>
            </p:nvSpPr>
            <p:spPr>
              <a:xfrm>
                <a:off x="5239143" y="2058426"/>
                <a:ext cx="5496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743D6E9E-2EF7-42F0-BD0C-FA9DB11F8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143" y="2058426"/>
                <a:ext cx="54964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CAA2FE1-4E46-494C-BD9B-C2DBA525DD2E}"/>
                  </a:ext>
                </a:extLst>
              </p:cNvPr>
              <p:cNvSpPr txBox="1"/>
              <p:nvPr/>
            </p:nvSpPr>
            <p:spPr>
              <a:xfrm>
                <a:off x="5771833" y="2377155"/>
                <a:ext cx="5496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CAA2FE1-4E46-494C-BD9B-C2DBA525D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833" y="2377155"/>
                <a:ext cx="54964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椭圆 63">
            <a:extLst>
              <a:ext uri="{FF2B5EF4-FFF2-40B4-BE49-F238E27FC236}">
                <a16:creationId xmlns:a16="http://schemas.microsoft.com/office/drawing/2014/main" id="{A198E52D-DCAA-48BA-8057-2DABF2D17681}"/>
              </a:ext>
            </a:extLst>
          </p:cNvPr>
          <p:cNvSpPr>
            <a:spLocks/>
          </p:cNvSpPr>
          <p:nvPr/>
        </p:nvSpPr>
        <p:spPr>
          <a:xfrm rot="10800000">
            <a:off x="6514364" y="2837184"/>
            <a:ext cx="106722" cy="1134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0F8BC09-E7A2-4924-9DD6-52AC672F9E42}"/>
              </a:ext>
            </a:extLst>
          </p:cNvPr>
          <p:cNvGrpSpPr/>
          <p:nvPr/>
        </p:nvGrpSpPr>
        <p:grpSpPr>
          <a:xfrm rot="10800000">
            <a:off x="4998674" y="4213791"/>
            <a:ext cx="1676758" cy="2035003"/>
            <a:chOff x="1666922" y="1882438"/>
            <a:chExt cx="1552553" cy="1735448"/>
          </a:xfrm>
        </p:grpSpPr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B1F6C6AC-DAC1-49FA-816C-F27FE9DDE5F9}"/>
                </a:ext>
              </a:extLst>
            </p:cNvPr>
            <p:cNvSpPr/>
            <p:nvPr/>
          </p:nvSpPr>
          <p:spPr>
            <a:xfrm>
              <a:off x="2195994" y="1929577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60334032-7675-4F3E-85BE-EFA76C39FC97}"/>
                </a:ext>
              </a:extLst>
            </p:cNvPr>
            <p:cNvSpPr/>
            <p:nvPr/>
          </p:nvSpPr>
          <p:spPr>
            <a:xfrm rot="10800000">
              <a:off x="2195994" y="2747362"/>
              <a:ext cx="974590" cy="817786"/>
            </a:xfrm>
            <a:prstGeom prst="triangle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2ECB19D5-CA40-4AED-9051-A69240B67585}"/>
                </a:ext>
              </a:extLst>
            </p:cNvPr>
            <p:cNvSpPr/>
            <p:nvPr/>
          </p:nvSpPr>
          <p:spPr>
            <a:xfrm>
              <a:off x="1707664" y="2744952"/>
              <a:ext cx="974590" cy="817786"/>
            </a:xfrm>
            <a:prstGeom prst="triangle">
              <a:avLst/>
            </a:prstGeom>
            <a:solidFill>
              <a:srgbClr val="F7F7F7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F9B95621-9697-4E07-B430-9EE4A02F4299}"/>
                </a:ext>
              </a:extLst>
            </p:cNvPr>
            <p:cNvSpPr>
              <a:spLocks/>
            </p:cNvSpPr>
            <p:nvPr/>
          </p:nvSpPr>
          <p:spPr>
            <a:xfrm>
              <a:off x="2633362" y="1882438"/>
              <a:ext cx="99854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FDF9815A-9A45-4EB8-98F8-BAADB021440A}"/>
                </a:ext>
              </a:extLst>
            </p:cNvPr>
            <p:cNvSpPr>
              <a:spLocks/>
            </p:cNvSpPr>
            <p:nvPr/>
          </p:nvSpPr>
          <p:spPr>
            <a:xfrm>
              <a:off x="3120658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DC364AE9-85BE-4454-BE87-D39ABD33EDE3}"/>
                </a:ext>
              </a:extLst>
            </p:cNvPr>
            <p:cNvSpPr>
              <a:spLocks/>
            </p:cNvSpPr>
            <p:nvPr/>
          </p:nvSpPr>
          <p:spPr>
            <a:xfrm>
              <a:off x="1666922" y="3514345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C809CC1A-F6AD-4C9F-A1C5-9FFE7201EE4D}"/>
                </a:ext>
              </a:extLst>
            </p:cNvPr>
            <p:cNvSpPr>
              <a:spLocks/>
            </p:cNvSpPr>
            <p:nvPr/>
          </p:nvSpPr>
          <p:spPr>
            <a:xfrm>
              <a:off x="2147103" y="2696559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94B14945-FC51-4290-AF9A-E483EC87B2A8}"/>
                </a:ext>
              </a:extLst>
            </p:cNvPr>
            <p:cNvSpPr>
              <a:spLocks/>
            </p:cNvSpPr>
            <p:nvPr/>
          </p:nvSpPr>
          <p:spPr>
            <a:xfrm>
              <a:off x="2648726" y="3521100"/>
              <a:ext cx="98817" cy="967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91902E73-2AD1-4F5D-BAA8-73877EAA1FAB}"/>
              </a:ext>
            </a:extLst>
          </p:cNvPr>
          <p:cNvCxnSpPr>
            <a:cxnSpLocks/>
            <a:stCxn id="49" idx="2"/>
            <a:endCxn id="67" idx="0"/>
          </p:cNvCxnSpPr>
          <p:nvPr/>
        </p:nvCxnSpPr>
        <p:spPr>
          <a:xfrm flipV="1">
            <a:off x="5577755" y="5237402"/>
            <a:ext cx="527397" cy="953291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F9B86A8E-079F-4F00-9AA5-54D738670178}"/>
              </a:ext>
            </a:extLst>
          </p:cNvPr>
          <p:cNvCxnSpPr>
            <a:cxnSpLocks/>
            <a:stCxn id="66" idx="0"/>
            <a:endCxn id="68" idx="2"/>
          </p:cNvCxnSpPr>
          <p:nvPr/>
        </p:nvCxnSpPr>
        <p:spPr>
          <a:xfrm>
            <a:off x="5577755" y="4275632"/>
            <a:ext cx="526279" cy="958943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弧形 75">
            <a:extLst>
              <a:ext uri="{FF2B5EF4-FFF2-40B4-BE49-F238E27FC236}">
                <a16:creationId xmlns:a16="http://schemas.microsoft.com/office/drawing/2014/main" id="{64A71E8F-B9BA-4E91-BF11-C19F24AA7500}"/>
              </a:ext>
            </a:extLst>
          </p:cNvPr>
          <p:cNvSpPr/>
          <p:nvPr/>
        </p:nvSpPr>
        <p:spPr>
          <a:xfrm rot="13204342">
            <a:off x="5721349" y="4830087"/>
            <a:ext cx="792000" cy="792000"/>
          </a:xfrm>
          <a:prstGeom prst="arc">
            <a:avLst>
              <a:gd name="adj1" fmla="val 15478262"/>
              <a:gd name="adj2" fmla="val 936477"/>
            </a:avLst>
          </a:prstGeom>
          <a:ln w="31750">
            <a:solidFill>
              <a:srgbClr val="8B4F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73F965D5-E83E-4AF6-A806-2B8F0533C236}"/>
              </a:ext>
            </a:extLst>
          </p:cNvPr>
          <p:cNvSpPr>
            <a:spLocks/>
          </p:cNvSpPr>
          <p:nvPr/>
        </p:nvSpPr>
        <p:spPr>
          <a:xfrm rot="10800000">
            <a:off x="6576952" y="6139600"/>
            <a:ext cx="106722" cy="1134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16E51373-D9CB-4FF7-894D-7CB3390CBBFA}"/>
                  </a:ext>
                </a:extLst>
              </p:cNvPr>
              <p:cNvSpPr txBox="1"/>
              <p:nvPr/>
            </p:nvSpPr>
            <p:spPr>
              <a:xfrm>
                <a:off x="4169280" y="1649491"/>
                <a:ext cx="5496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16E51373-D9CB-4FF7-894D-7CB3390C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280" y="1649491"/>
                <a:ext cx="54964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F3B6EF40-9285-4A25-8B39-E5990655C33C}"/>
                  </a:ext>
                </a:extLst>
              </p:cNvPr>
              <p:cNvSpPr txBox="1"/>
              <p:nvPr/>
            </p:nvSpPr>
            <p:spPr>
              <a:xfrm>
                <a:off x="4172075" y="4950668"/>
                <a:ext cx="5496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F3B6EF40-9285-4A25-8B39-E5990655C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075" y="4950668"/>
                <a:ext cx="549644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BC25A0C0-3447-450F-837A-A0B9036511BC}"/>
                  </a:ext>
                </a:extLst>
              </p:cNvPr>
              <p:cNvSpPr txBox="1"/>
              <p:nvPr/>
            </p:nvSpPr>
            <p:spPr>
              <a:xfrm>
                <a:off x="7278034" y="1667649"/>
                <a:ext cx="5496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BC25A0C0-3447-450F-837A-A0B903651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034" y="1667649"/>
                <a:ext cx="549644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218C29AB-8636-4D27-83E3-673009C3076D}"/>
                  </a:ext>
                </a:extLst>
              </p:cNvPr>
              <p:cNvSpPr txBox="1"/>
              <p:nvPr/>
            </p:nvSpPr>
            <p:spPr>
              <a:xfrm>
                <a:off x="7275463" y="4950668"/>
                <a:ext cx="5496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218C29AB-8636-4D27-83E3-673009C30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63" y="4950668"/>
                <a:ext cx="549644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5" name="对象 134">
            <a:extLst>
              <a:ext uri="{FF2B5EF4-FFF2-40B4-BE49-F238E27FC236}">
                <a16:creationId xmlns:a16="http://schemas.microsoft.com/office/drawing/2014/main" id="{EF3F12F2-15C2-470D-B506-A69070B03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989629"/>
              </p:ext>
            </p:extLst>
          </p:nvPr>
        </p:nvGraphicFramePr>
        <p:xfrm>
          <a:off x="2312595" y="2921508"/>
          <a:ext cx="9223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215640" progId="Equation.DSMT4">
                  <p:embed/>
                </p:oleObj>
              </mc:Choice>
              <mc:Fallback>
                <p:oleObj name="Equation" r:id="rId21" imgW="330120" imgH="215640" progId="Equation.DSMT4">
                  <p:embed/>
                  <p:pic>
                    <p:nvPicPr>
                      <p:cNvPr id="108" name="对象 107">
                        <a:extLst>
                          <a:ext uri="{FF2B5EF4-FFF2-40B4-BE49-F238E27FC236}">
                            <a16:creationId xmlns:a16="http://schemas.microsoft.com/office/drawing/2014/main" id="{2F2418A8-D0C2-40CB-8590-FF8236F460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12595" y="2921508"/>
                        <a:ext cx="922338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对象 135">
            <a:extLst>
              <a:ext uri="{FF2B5EF4-FFF2-40B4-BE49-F238E27FC236}">
                <a16:creationId xmlns:a16="http://schemas.microsoft.com/office/drawing/2014/main" id="{D6268A1F-7ADA-4C35-B90D-B60B8C12F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242931"/>
              </p:ext>
            </p:extLst>
          </p:nvPr>
        </p:nvGraphicFramePr>
        <p:xfrm>
          <a:off x="5584839" y="2912895"/>
          <a:ext cx="924336" cy="60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30120" imgH="215640" progId="Equation.DSMT4">
                  <p:embed/>
                </p:oleObj>
              </mc:Choice>
              <mc:Fallback>
                <p:oleObj name="Equation" r:id="rId23" imgW="330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84839" y="2912895"/>
                        <a:ext cx="924336" cy="603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697B1FF6-3B70-4F1B-A8D1-8D1214E68F56}"/>
              </a:ext>
            </a:extLst>
          </p:cNvPr>
          <p:cNvGrpSpPr/>
          <p:nvPr/>
        </p:nvGrpSpPr>
        <p:grpSpPr>
          <a:xfrm>
            <a:off x="8524293" y="936356"/>
            <a:ext cx="2214074" cy="2584437"/>
            <a:chOff x="8527088" y="1523478"/>
            <a:chExt cx="2214074" cy="2584437"/>
          </a:xfrm>
        </p:grpSpPr>
        <p:sp>
          <p:nvSpPr>
            <p:cNvPr id="108" name="等腰三角形 107">
              <a:extLst>
                <a:ext uri="{FF2B5EF4-FFF2-40B4-BE49-F238E27FC236}">
                  <a16:creationId xmlns:a16="http://schemas.microsoft.com/office/drawing/2014/main" id="{43B6526F-243F-42FF-907C-83B22DDC055F}"/>
                </a:ext>
              </a:extLst>
            </p:cNvPr>
            <p:cNvSpPr/>
            <p:nvPr/>
          </p:nvSpPr>
          <p:spPr>
            <a:xfrm>
              <a:off x="9630212" y="1583107"/>
              <a:ext cx="1052558" cy="958944"/>
            </a:xfrm>
            <a:prstGeom prst="triangle">
              <a:avLst/>
            </a:prstGeom>
            <a:solidFill>
              <a:srgbClr val="F7F7F7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BCD70052-E426-4E34-91BA-263A488633DF}"/>
                </a:ext>
              </a:extLst>
            </p:cNvPr>
            <p:cNvSpPr/>
            <p:nvPr/>
          </p:nvSpPr>
          <p:spPr>
            <a:xfrm>
              <a:off x="9103933" y="2544261"/>
              <a:ext cx="1052558" cy="958944"/>
            </a:xfrm>
            <a:prstGeom prst="triangle">
              <a:avLst/>
            </a:prstGeom>
            <a:solidFill>
              <a:srgbClr val="F7F7F7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E439D2F7-1D1E-49EF-B316-EC3B42E5F542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8527088" y="1523478"/>
              <a:ext cx="1676758" cy="2031381"/>
              <a:chOff x="1666922" y="1882438"/>
              <a:chExt cx="1552553" cy="1732359"/>
            </a:xfrm>
          </p:grpSpPr>
          <p:sp>
            <p:nvSpPr>
              <p:cNvPr id="82" name="等腰三角形 81">
                <a:extLst>
                  <a:ext uri="{FF2B5EF4-FFF2-40B4-BE49-F238E27FC236}">
                    <a16:creationId xmlns:a16="http://schemas.microsoft.com/office/drawing/2014/main" id="{FA254485-1EF2-436A-923B-101A42658089}"/>
                  </a:ext>
                </a:extLst>
              </p:cNvPr>
              <p:cNvSpPr/>
              <p:nvPr/>
            </p:nvSpPr>
            <p:spPr>
              <a:xfrm>
                <a:off x="1707664" y="2744952"/>
                <a:ext cx="974590" cy="817786"/>
              </a:xfrm>
              <a:prstGeom prst="triangle">
                <a:avLst/>
              </a:prstGeom>
              <a:solidFill>
                <a:srgbClr val="F7F7F7"/>
              </a:solidFill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3" name="等腰三角形 82">
                <a:extLst>
                  <a:ext uri="{FF2B5EF4-FFF2-40B4-BE49-F238E27FC236}">
                    <a16:creationId xmlns:a16="http://schemas.microsoft.com/office/drawing/2014/main" id="{EB1E47C5-39AD-4600-82D6-64F4FF694D4D}"/>
                  </a:ext>
                </a:extLst>
              </p:cNvPr>
              <p:cNvSpPr/>
              <p:nvPr/>
            </p:nvSpPr>
            <p:spPr>
              <a:xfrm>
                <a:off x="2195994" y="1929577"/>
                <a:ext cx="974590" cy="817786"/>
              </a:xfrm>
              <a:prstGeom prst="triangle">
                <a:avLst/>
              </a:prstGeom>
              <a:solidFill>
                <a:srgbClr val="F7F7F7"/>
              </a:solidFill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4" name="等腰三角形 83">
                <a:extLst>
                  <a:ext uri="{FF2B5EF4-FFF2-40B4-BE49-F238E27FC236}">
                    <a16:creationId xmlns:a16="http://schemas.microsoft.com/office/drawing/2014/main" id="{FF2355FF-0348-4B61-8976-3FFC21D7D23A}"/>
                  </a:ext>
                </a:extLst>
              </p:cNvPr>
              <p:cNvSpPr/>
              <p:nvPr/>
            </p:nvSpPr>
            <p:spPr>
              <a:xfrm rot="10800000">
                <a:off x="2195994" y="2747362"/>
                <a:ext cx="974590" cy="817786"/>
              </a:xfrm>
              <a:prstGeom prst="triangle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142C5E48-F603-4ED6-A956-24BA8EF3CC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3362" y="1882438"/>
                <a:ext cx="99854" cy="96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2341BAB6-C574-4E8F-BC0A-169305BCC3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20658" y="2696559"/>
                <a:ext cx="98817" cy="96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8397FB8F-CE6B-4F37-8219-8405BBC450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3363" y="3518011"/>
                <a:ext cx="98817" cy="96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DA109EDE-DDC7-447C-8113-1FC9A8AC38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47103" y="2696559"/>
                <a:ext cx="98817" cy="96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0290E22C-5C5D-41EC-94CA-50ED23F5F7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6922" y="3514345"/>
                <a:ext cx="98817" cy="96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EF844922-8A92-4D28-8D4B-6080F746A4E0}"/>
                    </a:ext>
                  </a:extLst>
                </p:cNvPr>
                <p:cNvSpPr txBox="1"/>
                <p:nvPr/>
              </p:nvSpPr>
              <p:spPr>
                <a:xfrm>
                  <a:off x="8823154" y="2019005"/>
                  <a:ext cx="54964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EF844922-8A92-4D28-8D4B-6080F746A4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3154" y="2019005"/>
                  <a:ext cx="549644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D784B01C-2AC2-458F-AE5D-3D29E390695B}"/>
                    </a:ext>
                  </a:extLst>
                </p:cNvPr>
                <p:cNvSpPr txBox="1"/>
                <p:nvPr/>
              </p:nvSpPr>
              <p:spPr>
                <a:xfrm>
                  <a:off x="9334714" y="1703896"/>
                  <a:ext cx="54964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D784B01C-2AC2-458F-AE5D-3D29E3906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4714" y="1703896"/>
                  <a:ext cx="549644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E0C7BB51-C52C-466C-B8E9-8690C4EBAC9B}"/>
                    </a:ext>
                  </a:extLst>
                </p:cNvPr>
                <p:cNvSpPr txBox="1"/>
                <p:nvPr/>
              </p:nvSpPr>
              <p:spPr>
                <a:xfrm>
                  <a:off x="8823154" y="2657187"/>
                  <a:ext cx="54964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E0C7BB51-C52C-466C-B8E9-8690C4EBA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3154" y="2657187"/>
                  <a:ext cx="549644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373C0789-0376-4E66-8E63-C88CB59143D6}"/>
                    </a:ext>
                  </a:extLst>
                </p:cNvPr>
                <p:cNvSpPr txBox="1"/>
                <p:nvPr/>
              </p:nvSpPr>
              <p:spPr>
                <a:xfrm>
                  <a:off x="9355844" y="2975916"/>
                  <a:ext cx="54964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373C0789-0376-4E66-8E63-C88CB59143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5844" y="2975916"/>
                  <a:ext cx="549644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E6EFF101-8861-4A1C-9EE3-36C2677AB841}"/>
                </a:ext>
              </a:extLst>
            </p:cNvPr>
            <p:cNvSpPr>
              <a:spLocks/>
            </p:cNvSpPr>
            <p:nvPr/>
          </p:nvSpPr>
          <p:spPr>
            <a:xfrm rot="10800000">
              <a:off x="10098375" y="3435945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693C70C9-9B17-47FD-9390-482ED7495F55}"/>
                    </a:ext>
                  </a:extLst>
                </p:cNvPr>
                <p:cNvSpPr txBox="1"/>
                <p:nvPr/>
              </p:nvSpPr>
              <p:spPr>
                <a:xfrm>
                  <a:off x="9888831" y="2021048"/>
                  <a:ext cx="54964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693C70C9-9B17-47FD-9390-482ED7495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8831" y="2021048"/>
                  <a:ext cx="549644" cy="4001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5591DB38-AB09-4C8D-95FD-D82281F9B663}"/>
                </a:ext>
              </a:extLst>
            </p:cNvPr>
            <p:cNvSpPr>
              <a:spLocks/>
            </p:cNvSpPr>
            <p:nvPr/>
          </p:nvSpPr>
          <p:spPr>
            <a:xfrm rot="10800000">
              <a:off x="10634440" y="2488764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8" name="对象 137">
                  <a:extLst>
                    <a:ext uri="{FF2B5EF4-FFF2-40B4-BE49-F238E27FC236}">
                      <a16:creationId xmlns:a16="http://schemas.microsoft.com/office/drawing/2014/main" id="{25AA9599-E9CC-4B6D-BF35-1FB9976D336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789863"/>
                    </p:ext>
                  </p:extLst>
                </p:nvPr>
              </p:nvGraphicFramePr>
              <p:xfrm>
                <a:off x="8637650" y="3504123"/>
                <a:ext cx="2062368" cy="60379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30" imgW="736560" imgH="215640" progId="Equation.DSMT4">
                        <p:embed/>
                      </p:oleObj>
                    </mc:Choice>
                    <mc:Fallback>
                      <p:oleObj name="Equation" r:id="rId30" imgW="73656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37650" y="3504123"/>
                              <a:ext cx="2062368" cy="60379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8" name="对象 137">
                  <a:extLst>
                    <a:ext uri="{FF2B5EF4-FFF2-40B4-BE49-F238E27FC236}">
                      <a16:creationId xmlns:a16="http://schemas.microsoft.com/office/drawing/2014/main" id="{25AA9599-E9CC-4B6D-BF35-1FB9976D336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789863"/>
                    </p:ext>
                  </p:extLst>
                </p:nvPr>
              </p:nvGraphicFramePr>
              <p:xfrm>
                <a:off x="8637650" y="3504123"/>
                <a:ext cx="2062368" cy="60379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32" imgW="736560" imgH="215640" progId="Equation.DSMT4">
                        <p:embed/>
                      </p:oleObj>
                    </mc:Choice>
                    <mc:Fallback>
                      <p:oleObj name="Equation" r:id="rId32" imgW="73656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37650" y="3504123"/>
                              <a:ext cx="2062368" cy="60379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139" name="对象 138">
            <a:extLst>
              <a:ext uri="{FF2B5EF4-FFF2-40B4-BE49-F238E27FC236}">
                <a16:creationId xmlns:a16="http://schemas.microsoft.com/office/drawing/2014/main" id="{810D6262-98DC-4D89-AACD-52CC7D092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31042"/>
              </p:ext>
            </p:extLst>
          </p:nvPr>
        </p:nvGraphicFramePr>
        <p:xfrm>
          <a:off x="2355493" y="6221093"/>
          <a:ext cx="7016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41200" imgH="215640" progId="Equation.DSMT4">
                  <p:embed/>
                </p:oleObj>
              </mc:Choice>
              <mc:Fallback>
                <p:oleObj name="Equation" r:id="rId34" imgW="241200" imgH="215640" progId="Equation.DSMT4">
                  <p:embed/>
                  <p:pic>
                    <p:nvPicPr>
                      <p:cNvPr id="110" name="对象 109">
                        <a:extLst>
                          <a:ext uri="{FF2B5EF4-FFF2-40B4-BE49-F238E27FC236}">
                            <a16:creationId xmlns:a16="http://schemas.microsoft.com/office/drawing/2014/main" id="{A12760A1-0322-41EB-9FC7-65462C9A0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355493" y="6221093"/>
                        <a:ext cx="701675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DD641D95-DF77-43C2-980E-9186A5A072F8}"/>
              </a:ext>
            </a:extLst>
          </p:cNvPr>
          <p:cNvGrpSpPr/>
          <p:nvPr/>
        </p:nvGrpSpPr>
        <p:grpSpPr>
          <a:xfrm>
            <a:off x="8579890" y="4225430"/>
            <a:ext cx="2211279" cy="2611050"/>
            <a:chOff x="8579890" y="4225430"/>
            <a:chExt cx="2211279" cy="2611050"/>
          </a:xfrm>
        </p:grpSpPr>
        <p:sp>
          <p:nvSpPr>
            <p:cNvPr id="111" name="等腰三角形 110">
              <a:extLst>
                <a:ext uri="{FF2B5EF4-FFF2-40B4-BE49-F238E27FC236}">
                  <a16:creationId xmlns:a16="http://schemas.microsoft.com/office/drawing/2014/main" id="{CD3A2EDE-3788-414F-8F44-9DD68636A800}"/>
                </a:ext>
              </a:extLst>
            </p:cNvPr>
            <p:cNvSpPr/>
            <p:nvPr/>
          </p:nvSpPr>
          <p:spPr>
            <a:xfrm>
              <a:off x="9685250" y="4294163"/>
              <a:ext cx="1052558" cy="958944"/>
            </a:xfrm>
            <a:prstGeom prst="triangle">
              <a:avLst/>
            </a:prstGeom>
            <a:solidFill>
              <a:srgbClr val="F7F7F7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DA858136-94E0-48BE-8568-C853FA4F47F6}"/>
                </a:ext>
              </a:extLst>
            </p:cNvPr>
            <p:cNvSpPr/>
            <p:nvPr/>
          </p:nvSpPr>
          <p:spPr>
            <a:xfrm>
              <a:off x="9158971" y="5243388"/>
              <a:ext cx="1052558" cy="958944"/>
            </a:xfrm>
            <a:prstGeom prst="triangle">
              <a:avLst/>
            </a:prstGeom>
            <a:solidFill>
              <a:srgbClr val="F7F7F7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F572B23F-36F7-43D3-81A4-B6D297596C69}"/>
                </a:ext>
              </a:extLst>
            </p:cNvPr>
            <p:cNvGrpSpPr/>
            <p:nvPr/>
          </p:nvGrpSpPr>
          <p:grpSpPr>
            <a:xfrm rot="10800000">
              <a:off x="8579890" y="4225430"/>
              <a:ext cx="1676758" cy="2035003"/>
              <a:chOff x="1666922" y="1882438"/>
              <a:chExt cx="1552553" cy="1735448"/>
            </a:xfrm>
          </p:grpSpPr>
          <p:sp>
            <p:nvSpPr>
              <p:cNvPr id="96" name="等腰三角形 95">
                <a:extLst>
                  <a:ext uri="{FF2B5EF4-FFF2-40B4-BE49-F238E27FC236}">
                    <a16:creationId xmlns:a16="http://schemas.microsoft.com/office/drawing/2014/main" id="{63F95774-FF59-47F9-8A32-A19575702807}"/>
                  </a:ext>
                </a:extLst>
              </p:cNvPr>
              <p:cNvSpPr/>
              <p:nvPr/>
            </p:nvSpPr>
            <p:spPr>
              <a:xfrm rot="10800000">
                <a:off x="2195994" y="2747362"/>
                <a:ext cx="974590" cy="817786"/>
              </a:xfrm>
              <a:prstGeom prst="triangle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7" name="等腰三角形 96">
                <a:extLst>
                  <a:ext uri="{FF2B5EF4-FFF2-40B4-BE49-F238E27FC236}">
                    <a16:creationId xmlns:a16="http://schemas.microsoft.com/office/drawing/2014/main" id="{6898D7FA-A57A-457D-B1DD-E9A7B25DAACD}"/>
                  </a:ext>
                </a:extLst>
              </p:cNvPr>
              <p:cNvSpPr/>
              <p:nvPr/>
            </p:nvSpPr>
            <p:spPr>
              <a:xfrm>
                <a:off x="1707664" y="2744952"/>
                <a:ext cx="974590" cy="817786"/>
              </a:xfrm>
              <a:prstGeom prst="triangle">
                <a:avLst/>
              </a:prstGeom>
              <a:solidFill>
                <a:srgbClr val="F7F7F7"/>
              </a:solidFill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等腰三角形 97">
                <a:extLst>
                  <a:ext uri="{FF2B5EF4-FFF2-40B4-BE49-F238E27FC236}">
                    <a16:creationId xmlns:a16="http://schemas.microsoft.com/office/drawing/2014/main" id="{086446CF-9091-4370-AC5C-3E2295667290}"/>
                  </a:ext>
                </a:extLst>
              </p:cNvPr>
              <p:cNvSpPr/>
              <p:nvPr/>
            </p:nvSpPr>
            <p:spPr>
              <a:xfrm>
                <a:off x="2195994" y="1929577"/>
                <a:ext cx="974590" cy="817786"/>
              </a:xfrm>
              <a:prstGeom prst="triangle">
                <a:avLst/>
              </a:prstGeom>
              <a:solidFill>
                <a:srgbClr val="F7F7F7"/>
              </a:solidFill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D6C89802-1D14-490B-94CD-DD458B3810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3362" y="1882438"/>
                <a:ext cx="99854" cy="96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E3666C31-9B28-4D56-AE28-4D5B51A379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20658" y="2696559"/>
                <a:ext cx="98817" cy="96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0AD58A6E-707C-4A77-BE87-95ECB6C866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66922" y="3514345"/>
                <a:ext cx="98817" cy="96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F8C147AF-E852-47ED-83BC-B059193E83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47103" y="2696559"/>
                <a:ext cx="98817" cy="96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975A59A4-42F7-446A-9B15-BFCBE771F3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48726" y="3521100"/>
                <a:ext cx="98817" cy="96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B9C58A34-A0DE-4219-B5B9-337FF7947C2E}"/>
                </a:ext>
              </a:extLst>
            </p:cNvPr>
            <p:cNvSpPr>
              <a:spLocks/>
            </p:cNvSpPr>
            <p:nvPr/>
          </p:nvSpPr>
          <p:spPr>
            <a:xfrm rot="10800000">
              <a:off x="10158168" y="6151239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28B3E02C-3C30-496B-B29E-3761892EE061}"/>
                </a:ext>
              </a:extLst>
            </p:cNvPr>
            <p:cNvSpPr>
              <a:spLocks/>
            </p:cNvSpPr>
            <p:nvPr/>
          </p:nvSpPr>
          <p:spPr>
            <a:xfrm rot="10800000">
              <a:off x="10684447" y="5202014"/>
              <a:ext cx="106722" cy="1134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12D5CA8D-0249-4894-81BE-9759DB8B9DD5}"/>
                </a:ext>
              </a:extLst>
            </p:cNvPr>
            <p:cNvCxnSpPr>
              <a:cxnSpLocks/>
              <a:endCxn id="96" idx="4"/>
            </p:cNvCxnSpPr>
            <p:nvPr/>
          </p:nvCxnSpPr>
          <p:spPr>
            <a:xfrm>
              <a:off x="9175551" y="4935196"/>
              <a:ext cx="509699" cy="31101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B6452440-A4E3-496C-A609-011E83E3A0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125170" y="4885244"/>
              <a:ext cx="87342" cy="874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4907ED08-FEEE-40EB-8877-376E86175EC9}"/>
                    </a:ext>
                  </a:extLst>
                </p:cNvPr>
                <p:cNvSpPr txBox="1"/>
                <p:nvPr/>
              </p:nvSpPr>
              <p:spPr>
                <a:xfrm>
                  <a:off x="9052248" y="4614528"/>
                  <a:ext cx="52711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000" b="1" i="1" smtClean="0">
                            <a:solidFill>
                              <a:srgbClr val="0065D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rgbClr val="0065DF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4907ED08-FEEE-40EB-8877-376E86175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2248" y="4614528"/>
                  <a:ext cx="527114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BFE66EB9-619F-48B4-AE9F-AC2EED25C0EC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 flipH="1">
              <a:off x="9678687" y="4290097"/>
              <a:ext cx="533960" cy="967504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7EDE0BA9-4564-4425-85D0-3AC52DF9D90F}"/>
                </a:ext>
              </a:extLst>
            </p:cNvPr>
            <p:cNvCxnSpPr>
              <a:cxnSpLocks/>
            </p:cNvCxnSpPr>
            <p:nvPr/>
          </p:nvCxnSpPr>
          <p:spPr>
            <a:xfrm>
              <a:off x="8625009" y="5254773"/>
              <a:ext cx="1052558" cy="0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D18949E2-3134-441B-AEB5-EFDD962FDC1A}"/>
                </a:ext>
              </a:extLst>
            </p:cNvPr>
            <p:cNvCxnSpPr>
              <a:cxnSpLocks/>
              <a:stCxn id="79" idx="2"/>
              <a:endCxn id="79" idx="0"/>
            </p:cNvCxnSpPr>
            <p:nvPr/>
          </p:nvCxnSpPr>
          <p:spPr>
            <a:xfrm flipV="1">
              <a:off x="9158971" y="5243388"/>
              <a:ext cx="526279" cy="958944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473934C5-3744-41A8-A7F4-57BB47819E5F}"/>
                </a:ext>
              </a:extLst>
            </p:cNvPr>
            <p:cNvCxnSpPr>
              <a:cxnSpLocks/>
              <a:stCxn id="97" idx="4"/>
              <a:endCxn id="97" idx="0"/>
            </p:cNvCxnSpPr>
            <p:nvPr/>
          </p:nvCxnSpPr>
          <p:spPr>
            <a:xfrm>
              <a:off x="9160089" y="4290097"/>
              <a:ext cx="526279" cy="958944"/>
            </a:xfrm>
            <a:prstGeom prst="line">
              <a:avLst/>
            </a:prstGeom>
            <a:ln w="571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弧形 105">
              <a:extLst>
                <a:ext uri="{FF2B5EF4-FFF2-40B4-BE49-F238E27FC236}">
                  <a16:creationId xmlns:a16="http://schemas.microsoft.com/office/drawing/2014/main" id="{0FC59CD1-BEEB-4C1C-825B-D4D22056349F}"/>
                </a:ext>
              </a:extLst>
            </p:cNvPr>
            <p:cNvSpPr/>
            <p:nvPr/>
          </p:nvSpPr>
          <p:spPr>
            <a:xfrm rot="14907990">
              <a:off x="9256370" y="4794087"/>
              <a:ext cx="864000" cy="864000"/>
            </a:xfrm>
            <a:prstGeom prst="arc">
              <a:avLst>
                <a:gd name="adj1" fmla="val 13823153"/>
                <a:gd name="adj2" fmla="val 3046079"/>
              </a:avLst>
            </a:prstGeom>
            <a:ln w="38100">
              <a:solidFill>
                <a:srgbClr val="0065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1986FEA3-A04D-4BAE-918B-A08705DBC3B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282956" y="4995554"/>
              <a:ext cx="51758" cy="518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0" name="对象 139">
                  <a:extLst>
                    <a:ext uri="{FF2B5EF4-FFF2-40B4-BE49-F238E27FC236}">
                      <a16:creationId xmlns:a16="http://schemas.microsoft.com/office/drawing/2014/main" id="{8B89D5A6-9C1D-491A-9444-5133FEDCDBB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21779777"/>
                    </p:ext>
                  </p:extLst>
                </p:nvPr>
              </p:nvGraphicFramePr>
              <p:xfrm>
                <a:off x="8855420" y="6211005"/>
                <a:ext cx="1657350" cy="6254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37" imgW="571320" imgH="215640" progId="Equation.DSMT4">
                        <p:embed/>
                      </p:oleObj>
                    </mc:Choice>
                    <mc:Fallback>
                      <p:oleObj name="Equation" r:id="rId37" imgW="571320" imgH="215640" progId="Equation.DSMT4">
                        <p:embed/>
                        <p:pic>
                          <p:nvPicPr>
                            <p:cNvPr id="177" name="对象 176">
                              <a:extLst>
                                <a:ext uri="{FF2B5EF4-FFF2-40B4-BE49-F238E27FC236}">
                                  <a16:creationId xmlns:a16="http://schemas.microsoft.com/office/drawing/2014/main" id="{535BD93E-4F05-428C-AE8E-E4F0D899722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3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855420" y="6211005"/>
                              <a:ext cx="1657350" cy="6254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0" name="对象 139">
                  <a:extLst>
                    <a:ext uri="{FF2B5EF4-FFF2-40B4-BE49-F238E27FC236}">
                      <a16:creationId xmlns:a16="http://schemas.microsoft.com/office/drawing/2014/main" id="{8B89D5A6-9C1D-491A-9444-5133FEDCDBB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21779777"/>
                    </p:ext>
                  </p:extLst>
                </p:nvPr>
              </p:nvGraphicFramePr>
              <p:xfrm>
                <a:off x="8855420" y="6211005"/>
                <a:ext cx="1657350" cy="6254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39" imgW="571320" imgH="215640" progId="Equation.DSMT4">
                        <p:embed/>
                      </p:oleObj>
                    </mc:Choice>
                    <mc:Fallback>
                      <p:oleObj name="Equation" r:id="rId39" imgW="571320" imgH="215640" progId="Equation.DSMT4">
                        <p:embed/>
                        <p:pic>
                          <p:nvPicPr>
                            <p:cNvPr id="177" name="对象 176">
                              <a:extLst>
                                <a:ext uri="{FF2B5EF4-FFF2-40B4-BE49-F238E27FC236}">
                                  <a16:creationId xmlns:a16="http://schemas.microsoft.com/office/drawing/2014/main" id="{535BD93E-4F05-428C-AE8E-E4F0D899722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855420" y="6211005"/>
                              <a:ext cx="1657350" cy="6254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141" name="对象 140">
            <a:extLst>
              <a:ext uri="{FF2B5EF4-FFF2-40B4-BE49-F238E27FC236}">
                <a16:creationId xmlns:a16="http://schemas.microsoft.com/office/drawing/2014/main" id="{0C4D2DCE-232B-48B1-8377-3981C2960F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32841"/>
              </p:ext>
            </p:extLst>
          </p:nvPr>
        </p:nvGraphicFramePr>
        <p:xfrm>
          <a:off x="5641396" y="6212050"/>
          <a:ext cx="6985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41200" imgH="215640" progId="Equation.DSMT4">
                  <p:embed/>
                </p:oleObj>
              </mc:Choice>
              <mc:Fallback>
                <p:oleObj name="Equation" r:id="rId41" imgW="241200" imgH="215640" progId="Equation.DSMT4">
                  <p:embed/>
                  <p:pic>
                    <p:nvPicPr>
                      <p:cNvPr id="178" name="对象 177">
                        <a:extLst>
                          <a:ext uri="{FF2B5EF4-FFF2-40B4-BE49-F238E27FC236}">
                            <a16:creationId xmlns:a16="http://schemas.microsoft.com/office/drawing/2014/main" id="{A95F91AD-85FD-4946-B811-640FE8797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641396" y="6212050"/>
                        <a:ext cx="698500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对象 142">
            <a:extLst>
              <a:ext uri="{FF2B5EF4-FFF2-40B4-BE49-F238E27FC236}">
                <a16:creationId xmlns:a16="http://schemas.microsoft.com/office/drawing/2014/main" id="{3FB37C72-A333-4D74-B9CD-C17FB8643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62840"/>
              </p:ext>
            </p:extLst>
          </p:nvPr>
        </p:nvGraphicFramePr>
        <p:xfrm>
          <a:off x="4711796" y="233277"/>
          <a:ext cx="9032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91960" imgH="215640" progId="Equation.DSMT4">
                  <p:embed/>
                </p:oleObj>
              </mc:Choice>
              <mc:Fallback>
                <p:oleObj name="Equation" r:id="rId43" imgW="291960" imgH="21564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243E871-E862-41A8-82DE-8D26F786A8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711796" y="233277"/>
                        <a:ext cx="903287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04C2C0B-F57F-4871-8232-89E38D3BF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72127"/>
              </p:ext>
            </p:extLst>
          </p:nvPr>
        </p:nvGraphicFramePr>
        <p:xfrm>
          <a:off x="100728" y="3419313"/>
          <a:ext cx="8370182" cy="69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920680" imgH="241200" progId="Equation.DSMT4">
                  <p:embed/>
                </p:oleObj>
              </mc:Choice>
              <mc:Fallback>
                <p:oleObj name="Equation" r:id="rId45" imgW="2920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00728" y="3419313"/>
                        <a:ext cx="8370182" cy="691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BBE4676-3C38-4F56-8542-05EC4F536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068199"/>
              </p:ext>
            </p:extLst>
          </p:nvPr>
        </p:nvGraphicFramePr>
        <p:xfrm>
          <a:off x="9525380" y="3478578"/>
          <a:ext cx="21732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685800" imgH="215640" progId="Equation.DSMT4">
                  <p:embed/>
                </p:oleObj>
              </mc:Choice>
              <mc:Fallback>
                <p:oleObj name="Equation" r:id="rId47" imgW="685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9525380" y="3478578"/>
                        <a:ext cx="2173288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矩形: 圆角 120">
            <a:extLst>
              <a:ext uri="{FF2B5EF4-FFF2-40B4-BE49-F238E27FC236}">
                <a16:creationId xmlns:a16="http://schemas.microsoft.com/office/drawing/2014/main" id="{75368F8E-6498-439A-A9D9-EFD9CEC31947}"/>
              </a:ext>
            </a:extLst>
          </p:cNvPr>
          <p:cNvSpPr/>
          <p:nvPr/>
        </p:nvSpPr>
        <p:spPr>
          <a:xfrm>
            <a:off x="100728" y="3468064"/>
            <a:ext cx="8423565" cy="60533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箭头: 右 121">
            <a:extLst>
              <a:ext uri="{FF2B5EF4-FFF2-40B4-BE49-F238E27FC236}">
                <a16:creationId xmlns:a16="http://schemas.microsoft.com/office/drawing/2014/main" id="{FA08661F-443A-4329-8C18-A99DB5DCB901}"/>
              </a:ext>
            </a:extLst>
          </p:cNvPr>
          <p:cNvSpPr/>
          <p:nvPr/>
        </p:nvSpPr>
        <p:spPr>
          <a:xfrm>
            <a:off x="8648449" y="3542576"/>
            <a:ext cx="766368" cy="432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3" name="矩形: 圆角 122">
            <a:extLst>
              <a:ext uri="{FF2B5EF4-FFF2-40B4-BE49-F238E27FC236}">
                <a16:creationId xmlns:a16="http://schemas.microsoft.com/office/drawing/2014/main" id="{4FF7D0D1-18A8-4C58-B759-6F844BCE3035}"/>
              </a:ext>
            </a:extLst>
          </p:cNvPr>
          <p:cNvSpPr/>
          <p:nvPr/>
        </p:nvSpPr>
        <p:spPr>
          <a:xfrm>
            <a:off x="9548652" y="3498597"/>
            <a:ext cx="2238698" cy="557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标题 1">
            <a:extLst>
              <a:ext uri="{FF2B5EF4-FFF2-40B4-BE49-F238E27FC236}">
                <a16:creationId xmlns:a16="http://schemas.microsoft.com/office/drawing/2014/main" id="{4627A63A-3F9B-453F-8B9A-6DA6ABB9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81" y="-120640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2-form operator</a:t>
            </a:r>
            <a:endParaRPr lang="en-US" altLang="zh-CN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>
            <a:extLst>
              <a:ext uri="{FF2B5EF4-FFF2-40B4-BE49-F238E27FC236}">
                <a16:creationId xmlns:a16="http://schemas.microsoft.com/office/drawing/2014/main" id="{DE1640D9-01B7-4768-B77F-31D31975BDF4}"/>
              </a:ext>
            </a:extLst>
          </p:cNvPr>
          <p:cNvSpPr txBox="1">
            <a:spLocks/>
          </p:cNvSpPr>
          <p:nvPr/>
        </p:nvSpPr>
        <p:spPr>
          <a:xfrm>
            <a:off x="580016" y="250032"/>
            <a:ext cx="10811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Discretized TGV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54C4C6C8-B993-4475-B448-48CC1EA5F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17793"/>
              </p:ext>
            </p:extLst>
          </p:nvPr>
        </p:nvGraphicFramePr>
        <p:xfrm>
          <a:off x="1643063" y="2687638"/>
          <a:ext cx="830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68400" imgH="304560" progId="Equation.DSMT4">
                  <p:embed/>
                </p:oleObj>
              </mc:Choice>
              <mc:Fallback>
                <p:oleObj name="Equation" r:id="rId3" imgW="2768400" imgH="30456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54C4C6C8-B993-4475-B448-48CC1EA5F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3063" y="2687638"/>
                        <a:ext cx="8305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E72DC13-D405-43D3-905F-1ACA00F52323}"/>
              </a:ext>
            </a:extLst>
          </p:cNvPr>
          <p:cNvSpPr/>
          <p:nvPr/>
        </p:nvSpPr>
        <p:spPr>
          <a:xfrm>
            <a:off x="4835680" y="2806919"/>
            <a:ext cx="812800" cy="557212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25C58A-9D18-4AFE-B570-6F8B7EB55C15}"/>
              </a:ext>
            </a:extLst>
          </p:cNvPr>
          <p:cNvSpPr txBox="1"/>
          <p:nvPr/>
        </p:nvSpPr>
        <p:spPr>
          <a:xfrm>
            <a:off x="3148034" y="3647424"/>
            <a:ext cx="430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1st-order difference operator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685F054-3C21-4664-AEC3-662513C59F7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5242080" y="3364131"/>
            <a:ext cx="1" cy="43814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2F561DC-DDF6-4C77-9AD7-4D3FF74B57F1}"/>
              </a:ext>
            </a:extLst>
          </p:cNvPr>
          <p:cNvSpPr/>
          <p:nvPr/>
        </p:nvSpPr>
        <p:spPr>
          <a:xfrm>
            <a:off x="7326766" y="2805012"/>
            <a:ext cx="742951" cy="557212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7FF250B-4E38-4CE5-8F6E-A550559FBDEB}"/>
              </a:ext>
            </a:extLst>
          </p:cNvPr>
          <p:cNvSpPr txBox="1"/>
          <p:nvPr/>
        </p:nvSpPr>
        <p:spPr>
          <a:xfrm>
            <a:off x="6466641" y="2002168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1-form operator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D4625291-AC96-424C-9F5B-A48BCD11A1DB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7698242" y="2428928"/>
            <a:ext cx="2872" cy="37608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95F0CC5-2E58-458A-A0AA-2A578F75F044}"/>
              </a:ext>
            </a:extLst>
          </p:cNvPr>
          <p:cNvSpPr txBox="1"/>
          <p:nvPr/>
        </p:nvSpPr>
        <p:spPr>
          <a:xfrm>
            <a:off x="7812700" y="3597909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2-form operator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EC11DFC-9544-4126-A664-AB94242D63D4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9047173" y="3357879"/>
            <a:ext cx="1" cy="39855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752DA69-CAAD-4D4C-9FD3-60D7D818CCE9}"/>
              </a:ext>
            </a:extLst>
          </p:cNvPr>
          <p:cNvSpPr/>
          <p:nvPr/>
        </p:nvSpPr>
        <p:spPr>
          <a:xfrm>
            <a:off x="8686825" y="2800667"/>
            <a:ext cx="720695" cy="557212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77F35E91-6A77-4A27-8B0B-12C52062C879}"/>
              </a:ext>
            </a:extLst>
          </p:cNvPr>
          <p:cNvSpPr txBox="1">
            <a:spLocks/>
          </p:cNvSpPr>
          <p:nvPr/>
        </p:nvSpPr>
        <p:spPr>
          <a:xfrm>
            <a:off x="742562" y="1023859"/>
            <a:ext cx="10706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 we can formulate the discretized TGV as:</a:t>
            </a:r>
            <a:endParaRPr lang="zh-CN" alt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FCB961F3-923B-40D4-BE4A-7812E233C4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61855"/>
              </p:ext>
            </p:extLst>
          </p:nvPr>
        </p:nvGraphicFramePr>
        <p:xfrm>
          <a:off x="2137044" y="5346855"/>
          <a:ext cx="7613112" cy="94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49360" imgH="291960" progId="Equation.DSMT4">
                  <p:embed/>
                </p:oleObj>
              </mc:Choice>
              <mc:Fallback>
                <p:oleObj name="Equation" r:id="rId5" imgW="234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7044" y="5346855"/>
                        <a:ext cx="7613112" cy="94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4B5AAF7-9764-4138-8927-69E9A367A113}"/>
              </a:ext>
            </a:extLst>
          </p:cNvPr>
          <p:cNvSpPr/>
          <p:nvPr/>
        </p:nvSpPr>
        <p:spPr>
          <a:xfrm>
            <a:off x="1415844" y="2002168"/>
            <a:ext cx="9419303" cy="230436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66806D3A-A62B-4D6F-B1FC-BAC636E62088}"/>
              </a:ext>
            </a:extLst>
          </p:cNvPr>
          <p:cNvSpPr/>
          <p:nvPr/>
        </p:nvSpPr>
        <p:spPr>
          <a:xfrm rot="16200000">
            <a:off x="5628932" y="4573623"/>
            <a:ext cx="766368" cy="432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7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1" grpId="0" animBg="1"/>
      <p:bldP spid="22" grpId="0"/>
      <p:bldP spid="25" grpId="0"/>
      <p:bldP spid="2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0461E3EF-2CAD-4D9F-BECD-CFDDA79A822B}"/>
              </a:ext>
            </a:extLst>
          </p:cNvPr>
          <p:cNvSpPr txBox="1">
            <a:spLocks/>
          </p:cNvSpPr>
          <p:nvPr/>
        </p:nvSpPr>
        <p:spPr>
          <a:xfrm>
            <a:off x="580016" y="250032"/>
            <a:ext cx="10811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TGV Normal Filtering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54C4C6C8-B993-4475-B448-48CC1EA5F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040484"/>
              </p:ext>
            </p:extLst>
          </p:nvPr>
        </p:nvGraphicFramePr>
        <p:xfrm>
          <a:off x="742950" y="2206625"/>
          <a:ext cx="10401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66800" imgH="380880" progId="Equation.DSMT4">
                  <p:embed/>
                </p:oleObj>
              </mc:Choice>
              <mc:Fallback>
                <p:oleObj name="Equation" r:id="rId3" imgW="3466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" y="2206625"/>
                        <a:ext cx="104013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6EF25677-5316-425D-8BBA-A1771CD89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26893"/>
              </p:ext>
            </p:extLst>
          </p:nvPr>
        </p:nvGraphicFramePr>
        <p:xfrm>
          <a:off x="1928813" y="3641725"/>
          <a:ext cx="50276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76160" imgH="279360" progId="Equation.DSMT4">
                  <p:embed/>
                </p:oleObj>
              </mc:Choice>
              <mc:Fallback>
                <p:oleObj name="Equation" r:id="rId5" imgW="1676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8813" y="3641725"/>
                        <a:ext cx="502761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标题 1">
            <a:extLst>
              <a:ext uri="{FF2B5EF4-FFF2-40B4-BE49-F238E27FC236}">
                <a16:creationId xmlns:a16="http://schemas.microsoft.com/office/drawing/2014/main" id="{BAD033B7-55F5-4DD1-9B09-B8B0615872AE}"/>
              </a:ext>
            </a:extLst>
          </p:cNvPr>
          <p:cNvSpPr txBox="1">
            <a:spLocks/>
          </p:cNvSpPr>
          <p:nvPr/>
        </p:nvSpPr>
        <p:spPr>
          <a:xfrm>
            <a:off x="874486" y="3651230"/>
            <a:ext cx="1305074" cy="755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2C5857-50BD-4244-AEE6-4F977516D85C}"/>
                  </a:ext>
                </a:extLst>
              </p:cNvPr>
              <p:cNvSpPr txBox="1"/>
              <p:nvPr/>
            </p:nvSpPr>
            <p:spPr>
              <a:xfrm>
                <a:off x="2179560" y="4804243"/>
                <a:ext cx="8186472" cy="1582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CN" altLang="en-US" sz="3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𝒊𝒏</m:t>
                        </m:r>
                      </m:sup>
                    </m:sSup>
                    <m:r>
                      <a:rPr lang="en-US" altLang="zh-CN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noisy face normal 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 on 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faces</a:t>
                </a:r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32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zh-CN" altLang="en-US" sz="32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optimized face normal 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 on 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faces</a:t>
                </a:r>
              </a:p>
              <a:p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   :  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 on 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edges</a:t>
                </a:r>
                <a:endPara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2C5857-50BD-4244-AEE6-4F977516D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560" y="4804243"/>
                <a:ext cx="8186472" cy="1582293"/>
              </a:xfrm>
              <a:prstGeom prst="rect">
                <a:avLst/>
              </a:prstGeom>
              <a:blipFill>
                <a:blip r:embed="rId7"/>
                <a:stretch>
                  <a:fillRect l="-1937" t="-4231" b="-11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>
            <a:extLst>
              <a:ext uri="{FF2B5EF4-FFF2-40B4-BE49-F238E27FC236}">
                <a16:creationId xmlns:a16="http://schemas.microsoft.com/office/drawing/2014/main" id="{3EBE0089-08C0-4F62-BB3D-4367185BFA98}"/>
              </a:ext>
            </a:extLst>
          </p:cNvPr>
          <p:cNvSpPr/>
          <p:nvPr/>
        </p:nvSpPr>
        <p:spPr>
          <a:xfrm rot="5400000">
            <a:off x="2671072" y="1182492"/>
            <a:ext cx="167386" cy="1981199"/>
          </a:xfrm>
          <a:prstGeom prst="leftBrace">
            <a:avLst>
              <a:gd name="adj1" fmla="val 79761"/>
              <a:gd name="adj2" fmla="val 5123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44865CB3-C5AC-4FD5-9D2E-1F473DC9269F}"/>
              </a:ext>
            </a:extLst>
          </p:cNvPr>
          <p:cNvSpPr/>
          <p:nvPr/>
        </p:nvSpPr>
        <p:spPr>
          <a:xfrm rot="5400000">
            <a:off x="7229988" y="-992110"/>
            <a:ext cx="208869" cy="6371885"/>
          </a:xfrm>
          <a:prstGeom prst="leftBrace">
            <a:avLst>
              <a:gd name="adj1" fmla="val 74637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D868227-0111-4EBB-84BD-039E72FCA5F1}"/>
              </a:ext>
            </a:extLst>
          </p:cNvPr>
          <p:cNvSpPr/>
          <p:nvPr/>
        </p:nvSpPr>
        <p:spPr>
          <a:xfrm>
            <a:off x="5650615" y="1494692"/>
            <a:ext cx="3367613" cy="544007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TGV Regularizer Term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64F15BC-2931-4346-BA6B-F8F1BB42CDEA}"/>
              </a:ext>
            </a:extLst>
          </p:cNvPr>
          <p:cNvSpPr/>
          <p:nvPr/>
        </p:nvSpPr>
        <p:spPr>
          <a:xfrm>
            <a:off x="1718580" y="1503892"/>
            <a:ext cx="2072369" cy="544007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Fidelity Term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>
            <a:extLst>
              <a:ext uri="{FF2B5EF4-FFF2-40B4-BE49-F238E27FC236}">
                <a16:creationId xmlns:a16="http://schemas.microsoft.com/office/drawing/2014/main" id="{21B05FFD-553C-4F66-B978-4DA84E471126}"/>
              </a:ext>
            </a:extLst>
          </p:cNvPr>
          <p:cNvSpPr txBox="1">
            <a:spLocks/>
          </p:cNvSpPr>
          <p:nvPr/>
        </p:nvSpPr>
        <p:spPr>
          <a:xfrm>
            <a:off x="838200" y="206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Denoising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7C723FA-A377-47F3-B9DD-8B6E3BFA2A03}"/>
              </a:ext>
            </a:extLst>
          </p:cNvPr>
          <p:cNvSpPr txBox="1"/>
          <p:nvPr/>
        </p:nvSpPr>
        <p:spPr>
          <a:xfrm>
            <a:off x="5366084" y="5592531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Noisy mesh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C7F8487-85F3-4115-8D0A-A8F0CAEB884C}"/>
              </a:ext>
            </a:extLst>
          </p:cNvPr>
          <p:cNvSpPr txBox="1"/>
          <p:nvPr/>
        </p:nvSpPr>
        <p:spPr>
          <a:xfrm>
            <a:off x="9541113" y="5592531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Denoised mesh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siat\Desktop\5.png">
            <a:extLst>
              <a:ext uri="{FF2B5EF4-FFF2-40B4-BE49-F238E27FC236}">
                <a16:creationId xmlns:a16="http://schemas.microsoft.com/office/drawing/2014/main" id="{1AF1E2E2-AC62-4483-AD64-A2F61725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600000">
            <a:off x="1164635" y="5033811"/>
            <a:ext cx="2267753" cy="1713690"/>
          </a:xfrm>
          <a:prstGeom prst="rect">
            <a:avLst/>
          </a:prstGeom>
          <a:noFill/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23805A4E-E768-4641-B54D-06A32948ECB7}"/>
              </a:ext>
            </a:extLst>
          </p:cNvPr>
          <p:cNvSpPr/>
          <p:nvPr/>
        </p:nvSpPr>
        <p:spPr>
          <a:xfrm>
            <a:off x="3646574" y="3666052"/>
            <a:ext cx="1297760" cy="43200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039251C-27E4-4D3C-B2A8-65BA37A58049}"/>
              </a:ext>
            </a:extLst>
          </p:cNvPr>
          <p:cNvSpPr/>
          <p:nvPr/>
        </p:nvSpPr>
        <p:spPr>
          <a:xfrm>
            <a:off x="3540647" y="3087100"/>
            <a:ext cx="1459072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Scanning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9C956E96-495C-4F63-B708-C76F349C18D8}"/>
              </a:ext>
            </a:extLst>
          </p:cNvPr>
          <p:cNvSpPr/>
          <p:nvPr/>
        </p:nvSpPr>
        <p:spPr>
          <a:xfrm>
            <a:off x="7680243" y="3121336"/>
            <a:ext cx="1265845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7CAF0833-D317-4798-875C-2BA8082A2DE8}"/>
              </a:ext>
            </a:extLst>
          </p:cNvPr>
          <p:cNvSpPr/>
          <p:nvPr/>
        </p:nvSpPr>
        <p:spPr>
          <a:xfrm>
            <a:off x="7718472" y="3666052"/>
            <a:ext cx="1297760" cy="43200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C0EACE8-0ACC-44E2-AA61-DA3443FEDD3C}"/>
              </a:ext>
            </a:extLst>
          </p:cNvPr>
          <p:cNvSpPr txBox="1"/>
          <p:nvPr/>
        </p:nvSpPr>
        <p:spPr>
          <a:xfrm>
            <a:off x="838200" y="1361276"/>
            <a:ext cx="9858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Recovering underlying shapes from noisy input.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2A4CF17-0004-441A-8E4D-499AA3A909F2}"/>
              </a:ext>
            </a:extLst>
          </p:cNvPr>
          <p:cNvSpPr/>
          <p:nvPr/>
        </p:nvSpPr>
        <p:spPr>
          <a:xfrm>
            <a:off x="3416963" y="4205684"/>
            <a:ext cx="1720302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9DF4DA96-DCEB-4B09-B716-B5661AD03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01" y="2019404"/>
            <a:ext cx="2205504" cy="348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F3B38464-EEAB-44CF-81FB-18DC3596D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18" y="1958968"/>
            <a:ext cx="2205505" cy="34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">
            <a:extLst>
              <a:ext uri="{FF2B5EF4-FFF2-40B4-BE49-F238E27FC236}">
                <a16:creationId xmlns:a16="http://schemas.microsoft.com/office/drawing/2014/main" id="{51154877-1EE3-4A53-92E0-BE8EDA1CE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5" y="2139926"/>
            <a:ext cx="178276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 animBg="1"/>
      <p:bldP spid="8" grpId="0" animBg="1"/>
      <p:bldP spid="19" grpId="0" animBg="1"/>
      <p:bldP spid="20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94996D64-A7FC-40DA-91EA-F4573C6A85C2}"/>
              </a:ext>
            </a:extLst>
          </p:cNvPr>
          <p:cNvSpPr txBox="1">
            <a:spLocks/>
          </p:cNvSpPr>
          <p:nvPr/>
        </p:nvSpPr>
        <p:spPr>
          <a:xfrm>
            <a:off x="580016" y="250032"/>
            <a:ext cx="10811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Filtering Based on TGV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54A14F-B3B1-43ED-9C49-DAE9F7F41499}"/>
              </a:ext>
            </a:extLst>
          </p:cNvPr>
          <p:cNvSpPr/>
          <p:nvPr/>
        </p:nvSpPr>
        <p:spPr>
          <a:xfrm>
            <a:off x="647029" y="1329596"/>
            <a:ext cx="11125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introducing new variables     ,      and      , reformulate it into a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constrained optimization problem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D2AF3943-01DE-4824-AAE7-25758D3C89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1475" y="1402638"/>
          <a:ext cx="342144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D2AF3943-01DE-4824-AAE7-25758D3C89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1475" y="1402638"/>
                        <a:ext cx="342144" cy="377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680AC48B-62E3-47F4-9676-DE558D78F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790" y="1317102"/>
          <a:ext cx="411156" cy="548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680AC48B-62E3-47F4-9676-DE558D78F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4790" y="1317102"/>
                        <a:ext cx="411156" cy="548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758E88F-462D-4FA6-B89E-F020852381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238248"/>
              </p:ext>
            </p:extLst>
          </p:nvPr>
        </p:nvGraphicFramePr>
        <p:xfrm>
          <a:off x="7042828" y="1317102"/>
          <a:ext cx="411156" cy="548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3758E88F-462D-4FA6-B89E-F02085238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2828" y="1317102"/>
                        <a:ext cx="411156" cy="548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2336D500-64D2-4687-8ADC-0538CC3F4B62}"/>
              </a:ext>
            </a:extLst>
          </p:cNvPr>
          <p:cNvSpPr/>
          <p:nvPr/>
        </p:nvSpPr>
        <p:spPr>
          <a:xfrm>
            <a:off x="647029" y="4978308"/>
            <a:ext cx="11125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further introduce 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augmented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follows: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2E5C0BD-E785-4950-B02C-2BB199FD3765}"/>
                  </a:ext>
                </a:extLst>
              </p:cNvPr>
              <p:cNvSpPr txBox="1"/>
              <p:nvPr/>
            </p:nvSpPr>
            <p:spPr>
              <a:xfrm>
                <a:off x="2745619" y="5740624"/>
                <a:ext cx="6096000" cy="673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zh-CN" alt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200"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zh-CN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32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d>
                          <m:r>
                            <a:rPr lang="zh-CN" altLang="en-US" sz="3200" b="1" i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zh-CN" altLang="en-US" sz="32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200" b="1" i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zh-CN" altLang="en-US" sz="32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200" b="1" i="0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zh-CN" altLang="en-US" sz="32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zh-CN" alt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3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acc>
                          <m:r>
                            <a:rPr lang="zh-CN" altLang="en-US" sz="32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zh-CN" alt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3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acc>
                          <m:r>
                            <a:rPr lang="zh-CN" altLang="en-US" sz="3200" b="0" i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zh-CN" altLang="en-US" sz="3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3200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sz="3200" b="1" i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sub>
                          </m:sSub>
                          <m:r>
                            <a:rPr lang="zh-CN" altLang="en-US" sz="32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3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3200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zh-CN" alt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32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</m:acc>
                            </m:sub>
                          </m:sSub>
                          <m:r>
                            <a:rPr lang="zh-CN" altLang="en-US" sz="32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3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3200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zh-CN" alt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32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</m:acc>
                            </m:sub>
                          </m:sSub>
                          <m:r>
                            <a:rPr lang="zh-CN" altLang="en-US" sz="3200" b="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2E5C0BD-E785-4950-B02C-2BB199FD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619" y="5740624"/>
                <a:ext cx="6096000" cy="673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AA3D7437-996E-431E-916C-BDDDC5E28F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3875" y="2252584"/>
            <a:ext cx="8677545" cy="27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>
            <a:extLst>
              <a:ext uri="{FF2B5EF4-FFF2-40B4-BE49-F238E27FC236}">
                <a16:creationId xmlns:a16="http://schemas.microsoft.com/office/drawing/2014/main" id="{9C264CF2-F05D-4D77-BE75-4506D6351927}"/>
              </a:ext>
            </a:extLst>
          </p:cNvPr>
          <p:cNvSpPr txBox="1">
            <a:spLocks/>
          </p:cNvSpPr>
          <p:nvPr/>
        </p:nvSpPr>
        <p:spPr>
          <a:xfrm>
            <a:off x="580016" y="250032"/>
            <a:ext cx="10811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Filtering Based on TGV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B8CAB15C-98A1-4C1B-812C-BC2C00756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43353"/>
              </p:ext>
            </p:extLst>
          </p:nvPr>
        </p:nvGraphicFramePr>
        <p:xfrm>
          <a:off x="3458852" y="2115846"/>
          <a:ext cx="573984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69920" imgH="368280" progId="Equation.DSMT4">
                  <p:embed/>
                </p:oleObj>
              </mc:Choice>
              <mc:Fallback>
                <p:oleObj name="Equation" r:id="rId3" imgW="28699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8852" y="2115846"/>
                        <a:ext cx="5739840" cy="73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E1410299-4ACB-4130-8EF6-A2CB008F9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892977"/>
              </p:ext>
            </p:extLst>
          </p:nvPr>
        </p:nvGraphicFramePr>
        <p:xfrm>
          <a:off x="3458851" y="2982707"/>
          <a:ext cx="8331120" cy="81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65560" imgH="406080" progId="Equation.DSMT4">
                  <p:embed/>
                </p:oleObj>
              </mc:Choice>
              <mc:Fallback>
                <p:oleObj name="Equation" r:id="rId5" imgW="41655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8851" y="2982707"/>
                        <a:ext cx="8331120" cy="812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F509D7AD-C0D6-44B4-9A3C-51B729997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70185"/>
              </p:ext>
            </p:extLst>
          </p:nvPr>
        </p:nvGraphicFramePr>
        <p:xfrm>
          <a:off x="3458852" y="3939211"/>
          <a:ext cx="530856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54280" imgH="368280" progId="Equation.DSMT4">
                  <p:embed/>
                </p:oleObj>
              </mc:Choice>
              <mc:Fallback>
                <p:oleObj name="Equation" r:id="rId7" imgW="26542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8852" y="3939211"/>
                        <a:ext cx="5308560" cy="73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244E031D-57B2-4C4D-ABAB-5D2AF83DB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896850"/>
              </p:ext>
            </p:extLst>
          </p:nvPr>
        </p:nvGraphicFramePr>
        <p:xfrm>
          <a:off x="3458852" y="4803097"/>
          <a:ext cx="39873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93680" imgH="393480" progId="Equation.DSMT4">
                  <p:embed/>
                </p:oleObj>
              </mc:Choice>
              <mc:Fallback>
                <p:oleObj name="Equation" r:id="rId9" imgW="1993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58852" y="4803097"/>
                        <a:ext cx="3987360" cy="78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1EC9E511-8FAE-47B6-A9E3-F69D016CF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48549"/>
              </p:ext>
            </p:extLst>
          </p:nvPr>
        </p:nvGraphicFramePr>
        <p:xfrm>
          <a:off x="3484052" y="5717383"/>
          <a:ext cx="3962160" cy="81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81080" imgH="406080" progId="Equation.DSMT4">
                  <p:embed/>
                </p:oleObj>
              </mc:Choice>
              <mc:Fallback>
                <p:oleObj name="Equation" r:id="rId11" imgW="1981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84052" y="5717383"/>
                        <a:ext cx="3962160" cy="812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A47AB15-DA5E-4912-B3A7-87B3AADE4367}"/>
                  </a:ext>
                </a:extLst>
              </p:cNvPr>
              <p:cNvSpPr/>
              <p:nvPr/>
            </p:nvSpPr>
            <p:spPr>
              <a:xfrm>
                <a:off x="1315547" y="2179793"/>
                <a:ext cx="21433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𝐍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-sub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A47AB15-DA5E-4912-B3A7-87B3AADE4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47" y="2179793"/>
                <a:ext cx="2143306" cy="461665"/>
              </a:xfrm>
              <a:prstGeom prst="rect">
                <a:avLst/>
              </a:prstGeom>
              <a:blipFill>
                <a:blip r:embed="rId13"/>
                <a:stretch>
                  <a:fillRect l="-855" t="-10667" r="-2849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808AD38-B49C-44EC-9A29-C0055C93D02B}"/>
                  </a:ext>
                </a:extLst>
              </p:cNvPr>
              <p:cNvSpPr/>
              <p:nvPr/>
            </p:nvSpPr>
            <p:spPr>
              <a:xfrm>
                <a:off x="1315546" y="3121286"/>
                <a:ext cx="21433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-sub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808AD38-B49C-44EC-9A29-C0055C93D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46" y="3121286"/>
                <a:ext cx="2143306" cy="461665"/>
              </a:xfrm>
              <a:prstGeom prst="rect">
                <a:avLst/>
              </a:prstGeom>
              <a:blipFill>
                <a:blip r:embed="rId14"/>
                <a:stretch>
                  <a:fillRect t="-10526" r="-57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260B6D1-194C-416D-9A3B-7B7733EAA1B2}"/>
                  </a:ext>
                </a:extLst>
              </p:cNvPr>
              <p:cNvSpPr/>
              <p:nvPr/>
            </p:nvSpPr>
            <p:spPr>
              <a:xfrm>
                <a:off x="1321897" y="4041694"/>
                <a:ext cx="21433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𝐏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-sub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260B6D1-194C-416D-9A3B-7B7733EAA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97" y="4041694"/>
                <a:ext cx="2143306" cy="461665"/>
              </a:xfrm>
              <a:prstGeom prst="rect">
                <a:avLst/>
              </a:prstGeom>
              <a:blipFill>
                <a:blip r:embed="rId15"/>
                <a:stretch>
                  <a:fillRect l="-855" t="-10526" r="-1994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4AA56FF-9A44-42E0-A244-9C2A3C4649C6}"/>
                  </a:ext>
                </a:extLst>
              </p:cNvPr>
              <p:cNvSpPr/>
              <p:nvPr/>
            </p:nvSpPr>
            <p:spPr>
              <a:xfrm>
                <a:off x="1334402" y="4903778"/>
                <a:ext cx="2143306" cy="462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𝐐</m:t>
                        </m:r>
                      </m:e>
                    </m:acc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-sub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4AA56FF-9A44-42E0-A244-9C2A3C464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402" y="4903778"/>
                <a:ext cx="2143306" cy="462434"/>
              </a:xfrm>
              <a:prstGeom prst="rect">
                <a:avLst/>
              </a:prstGeom>
              <a:blipFill>
                <a:blip r:embed="rId16"/>
                <a:stretch>
                  <a:fillRect l="-1994" t="-9211" r="-284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FC7566B-BF23-4B65-8484-57D3FC4A3668}"/>
                  </a:ext>
                </a:extLst>
              </p:cNvPr>
              <p:cNvSpPr/>
              <p:nvPr/>
            </p:nvSpPr>
            <p:spPr>
              <a:xfrm>
                <a:off x="1315547" y="5850159"/>
                <a:ext cx="2143306" cy="473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𝐐</m:t>
                        </m:r>
                      </m:e>
                    </m:acc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-sub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FC7566B-BF23-4B65-8484-57D3FC4A3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47" y="5850159"/>
                <a:ext cx="2143306" cy="473271"/>
              </a:xfrm>
              <a:prstGeom prst="rect">
                <a:avLst/>
              </a:prstGeom>
              <a:blipFill>
                <a:blip r:embed="rId17"/>
                <a:stretch>
                  <a:fillRect l="-1994" t="-7792" r="-2849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A71331-1820-4F05-AB02-53E8782975B6}"/>
              </a:ext>
            </a:extLst>
          </p:cNvPr>
          <p:cNvSpPr/>
          <p:nvPr/>
        </p:nvSpPr>
        <p:spPr>
          <a:xfrm>
            <a:off x="3458852" y="2089707"/>
            <a:ext cx="5739840" cy="73656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D248F264-F8EF-462F-BDE7-46224892D05B}"/>
              </a:ext>
            </a:extLst>
          </p:cNvPr>
          <p:cNvSpPr/>
          <p:nvPr/>
        </p:nvSpPr>
        <p:spPr>
          <a:xfrm>
            <a:off x="3458850" y="3035920"/>
            <a:ext cx="8331119" cy="73656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A9F361E-FA1E-4B86-9129-EE3EBE9EB84B}"/>
              </a:ext>
            </a:extLst>
          </p:cNvPr>
          <p:cNvSpPr/>
          <p:nvPr/>
        </p:nvSpPr>
        <p:spPr>
          <a:xfrm>
            <a:off x="3458851" y="3939211"/>
            <a:ext cx="5307946" cy="73656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988181D7-4969-44CE-803B-25FD4FC62DEB}"/>
              </a:ext>
            </a:extLst>
          </p:cNvPr>
          <p:cNvSpPr/>
          <p:nvPr/>
        </p:nvSpPr>
        <p:spPr>
          <a:xfrm>
            <a:off x="3458852" y="4828297"/>
            <a:ext cx="3987360" cy="73656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B9E43EAC-BCBA-4663-BE69-37002EBAF79A}"/>
              </a:ext>
            </a:extLst>
          </p:cNvPr>
          <p:cNvSpPr/>
          <p:nvPr/>
        </p:nvSpPr>
        <p:spPr>
          <a:xfrm>
            <a:off x="3458851" y="5759697"/>
            <a:ext cx="3987360" cy="73656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A41BB27C-B6A8-4B65-8908-F6D67BBDEE80}"/>
              </a:ext>
            </a:extLst>
          </p:cNvPr>
          <p:cNvSpPr/>
          <p:nvPr/>
        </p:nvSpPr>
        <p:spPr>
          <a:xfrm>
            <a:off x="2161783" y="2728353"/>
            <a:ext cx="231766" cy="397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B9EC9E64-3D51-4FE0-89E1-4741F9635C85}"/>
              </a:ext>
            </a:extLst>
          </p:cNvPr>
          <p:cNvSpPr/>
          <p:nvPr/>
        </p:nvSpPr>
        <p:spPr>
          <a:xfrm>
            <a:off x="2161782" y="3654875"/>
            <a:ext cx="231766" cy="397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4C58A443-EAF0-4364-ABF1-07C00DDFFD23}"/>
              </a:ext>
            </a:extLst>
          </p:cNvPr>
          <p:cNvSpPr/>
          <p:nvPr/>
        </p:nvSpPr>
        <p:spPr>
          <a:xfrm>
            <a:off x="2161783" y="4515574"/>
            <a:ext cx="231766" cy="397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B2E7BFB1-E425-49BB-9721-0880B55657D0}"/>
              </a:ext>
            </a:extLst>
          </p:cNvPr>
          <p:cNvSpPr/>
          <p:nvPr/>
        </p:nvSpPr>
        <p:spPr>
          <a:xfrm>
            <a:off x="2161783" y="5528189"/>
            <a:ext cx="231766" cy="397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42C4FC6D-EAB0-4851-BDE7-F8AA9726316E}"/>
              </a:ext>
            </a:extLst>
          </p:cNvPr>
          <p:cNvCxnSpPr>
            <a:stCxn id="24" idx="1"/>
            <a:endCxn id="17" idx="1"/>
          </p:cNvCxnSpPr>
          <p:nvPr/>
        </p:nvCxnSpPr>
        <p:spPr>
          <a:xfrm rot="10800000">
            <a:off x="1315547" y="2410627"/>
            <a:ext cx="12700" cy="3676169"/>
          </a:xfrm>
          <a:prstGeom prst="bentConnector3">
            <a:avLst>
              <a:gd name="adj1" fmla="val 3825000"/>
            </a:avLst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标题 1">
            <a:extLst>
              <a:ext uri="{FF2B5EF4-FFF2-40B4-BE49-F238E27FC236}">
                <a16:creationId xmlns:a16="http://schemas.microsoft.com/office/drawing/2014/main" id="{4A269B55-7C5F-499B-827E-A6CE382585F4}"/>
              </a:ext>
            </a:extLst>
          </p:cNvPr>
          <p:cNvSpPr txBox="1">
            <a:spLocks/>
          </p:cNvSpPr>
          <p:nvPr/>
        </p:nvSpPr>
        <p:spPr>
          <a:xfrm>
            <a:off x="663247" y="1317077"/>
            <a:ext cx="10182548" cy="755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we apply 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variable-splitting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 and iteratively update the different set of variables: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8" grpId="0" animBg="1"/>
      <p:bldP spid="25" grpId="0" animBg="1"/>
      <p:bldP spid="26" grpId="0" animBg="1"/>
      <p:bldP spid="27" grpId="0" animBg="1"/>
      <p:bldP spid="28" grpId="0" animBg="1"/>
      <p:bldP spid="9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0C69B60-0133-47AE-8E05-1FA41CD55D08}"/>
              </a:ext>
            </a:extLst>
          </p:cNvPr>
          <p:cNvGrpSpPr>
            <a:grpSpLocks noChangeAspect="1"/>
          </p:cNvGrpSpPr>
          <p:nvPr/>
        </p:nvGrpSpPr>
        <p:grpSpPr>
          <a:xfrm>
            <a:off x="1384279" y="2166253"/>
            <a:ext cx="9423441" cy="4004650"/>
            <a:chOff x="1064719" y="1599609"/>
            <a:chExt cx="9965589" cy="4235044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DEBA44D-A3E9-4646-9961-241D20961891}"/>
                </a:ext>
              </a:extLst>
            </p:cNvPr>
            <p:cNvGrpSpPr/>
            <p:nvPr/>
          </p:nvGrpSpPr>
          <p:grpSpPr>
            <a:xfrm>
              <a:off x="1064719" y="1599609"/>
              <a:ext cx="2249429" cy="4235044"/>
              <a:chOff x="1440544" y="574704"/>
              <a:chExt cx="2249429" cy="4235044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3F7632AC-2520-4CFF-83DF-AD0440D0B8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355"/>
              <a:stretch/>
            </p:blipFill>
            <p:spPr>
              <a:xfrm>
                <a:off x="1440544" y="574704"/>
                <a:ext cx="2249429" cy="2092296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8FA3BE0D-6978-4428-AE61-FF6A9B620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1440544" y="2667000"/>
                <a:ext cx="2247932" cy="2142748"/>
              </a:xfrm>
              <a:prstGeom prst="rect">
                <a:avLst/>
              </a:prstGeom>
            </p:spPr>
          </p:pic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8597CDF-4DC5-47D5-9775-AE1AEB5912B1}"/>
                </a:ext>
              </a:extLst>
            </p:cNvPr>
            <p:cNvGrpSpPr/>
            <p:nvPr/>
          </p:nvGrpSpPr>
          <p:grpSpPr>
            <a:xfrm>
              <a:off x="3636273" y="1599609"/>
              <a:ext cx="2250926" cy="4235044"/>
              <a:chOff x="5129020" y="574704"/>
              <a:chExt cx="2250926" cy="4235044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24E9E47B-AC98-4073-B9EE-383DA73625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2355"/>
              <a:stretch/>
            </p:blipFill>
            <p:spPr>
              <a:xfrm>
                <a:off x="5130517" y="574704"/>
                <a:ext cx="2249429" cy="2092296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1B98DAC8-8C0B-4548-9EBC-7FBDB5E71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5129020" y="2667000"/>
                <a:ext cx="2248675" cy="2142748"/>
              </a:xfrm>
              <a:prstGeom prst="rect">
                <a:avLst/>
              </a:prstGeom>
            </p:spPr>
          </p:pic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C4C2390-E0F8-4026-BBF8-62A48C6BFAE2}"/>
                </a:ext>
              </a:extLst>
            </p:cNvPr>
            <p:cNvGrpSpPr/>
            <p:nvPr/>
          </p:nvGrpSpPr>
          <p:grpSpPr>
            <a:xfrm>
              <a:off x="6209324" y="1599609"/>
              <a:ext cx="2249429" cy="4235044"/>
              <a:chOff x="8820489" y="568981"/>
              <a:chExt cx="2249429" cy="4235044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B0F0461-BD32-48FE-9829-AC790F41E5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2355"/>
              <a:stretch/>
            </p:blipFill>
            <p:spPr>
              <a:xfrm>
                <a:off x="8820489" y="568981"/>
                <a:ext cx="2248128" cy="2092296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B883A984-A02F-46F7-826D-986156CF3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20489" y="2661277"/>
                <a:ext cx="2249429" cy="2142748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CD3E460-569D-4593-8FD2-227159FCD668}"/>
                </a:ext>
              </a:extLst>
            </p:cNvPr>
            <p:cNvGrpSpPr/>
            <p:nvPr/>
          </p:nvGrpSpPr>
          <p:grpSpPr>
            <a:xfrm>
              <a:off x="8780878" y="1599609"/>
              <a:ext cx="2249430" cy="4234373"/>
              <a:chOff x="12509812" y="569652"/>
              <a:chExt cx="2249430" cy="423437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D79227B-B69F-473B-BE7B-E7411FF44E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2325"/>
              <a:stretch/>
            </p:blipFill>
            <p:spPr>
              <a:xfrm>
                <a:off x="12509812" y="569652"/>
                <a:ext cx="2249429" cy="2091625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9A3CEB6B-85E9-4F13-A4DF-05252BD9D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09813" y="2661277"/>
                <a:ext cx="2249429" cy="214274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44385C1-D731-4986-857D-86DF025D1E29}"/>
                  </a:ext>
                </a:extLst>
              </p:cNvPr>
              <p:cNvSpPr txBox="1"/>
              <p:nvPr/>
            </p:nvSpPr>
            <p:spPr>
              <a:xfrm>
                <a:off x="1499862" y="6112179"/>
                <a:ext cx="1854421" cy="53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44385C1-D731-4986-857D-86DF025D1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62" y="6112179"/>
                <a:ext cx="1854421" cy="5330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61755FE-2DF4-48D5-853B-8308E1F319CC}"/>
                  </a:ext>
                </a:extLst>
              </p:cNvPr>
              <p:cNvSpPr txBox="1"/>
              <p:nvPr/>
            </p:nvSpPr>
            <p:spPr>
              <a:xfrm>
                <a:off x="4043712" y="6115658"/>
                <a:ext cx="1854421" cy="53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61755FE-2DF4-48D5-853B-8308E1F31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12" y="6115658"/>
                <a:ext cx="1854421" cy="5330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9E8B47B-4737-446F-951A-692E04D522C3}"/>
                  </a:ext>
                </a:extLst>
              </p:cNvPr>
              <p:cNvSpPr txBox="1"/>
              <p:nvPr/>
            </p:nvSpPr>
            <p:spPr>
              <a:xfrm>
                <a:off x="6401914" y="6114416"/>
                <a:ext cx="1854421" cy="53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9E8B47B-4737-446F-951A-692E04D52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914" y="6114416"/>
                <a:ext cx="1854421" cy="5330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F19F196-C825-4B79-973A-CA51AEB96119}"/>
                  </a:ext>
                </a:extLst>
              </p:cNvPr>
              <p:cNvSpPr txBox="1"/>
              <p:nvPr/>
            </p:nvSpPr>
            <p:spPr>
              <a:xfrm>
                <a:off x="8829364" y="6112180"/>
                <a:ext cx="2099164" cy="53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F19F196-C825-4B79-973A-CA51AEB96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364" y="6112180"/>
                <a:ext cx="2099164" cy="5330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CCF0A27C-5B3E-4E06-B817-AED0957E13B0}"/>
              </a:ext>
            </a:extLst>
          </p:cNvPr>
          <p:cNvSpPr txBox="1"/>
          <p:nvPr/>
        </p:nvSpPr>
        <p:spPr>
          <a:xfrm>
            <a:off x="838200" y="1367522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method is robust against different levels of noise: </a:t>
            </a: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9AE3C842-98EF-4C64-82D7-AE83D14F7C8D}"/>
              </a:ext>
            </a:extLst>
          </p:cNvPr>
          <p:cNvSpPr txBox="1">
            <a:spLocks/>
          </p:cNvSpPr>
          <p:nvPr/>
        </p:nvSpPr>
        <p:spPr>
          <a:xfrm>
            <a:off x="838200" y="14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– Stress Test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6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F1EF8C8-D88F-44D6-96DE-36922387F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" r="3141" b="1653"/>
          <a:stretch/>
        </p:blipFill>
        <p:spPr>
          <a:xfrm>
            <a:off x="928447" y="2522820"/>
            <a:ext cx="2465784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A78379-4633-4251-A251-20A2816FB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805" y="2529008"/>
            <a:ext cx="2436874" cy="25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D6D208-7616-421F-9ED8-5907179FDA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2" r="3141" b="1653"/>
          <a:stretch/>
        </p:blipFill>
        <p:spPr>
          <a:xfrm>
            <a:off x="6926082" y="2589329"/>
            <a:ext cx="2465784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B3F440A-7438-4E92-9924-0FE80B4A1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7484" y="2556078"/>
            <a:ext cx="2436874" cy="2520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257DECC-48D1-492C-AC57-DB74376CE4EB}"/>
              </a:ext>
            </a:extLst>
          </p:cNvPr>
          <p:cNvSpPr txBox="1"/>
          <p:nvPr/>
        </p:nvSpPr>
        <p:spPr>
          <a:xfrm>
            <a:off x="838200" y="1367522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method is robust against non-uniform sampling: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43BCB1F-7E2E-409E-AD1A-FFA742D7298B}"/>
              </a:ext>
            </a:extLst>
          </p:cNvPr>
          <p:cNvSpPr txBox="1"/>
          <p:nvPr/>
        </p:nvSpPr>
        <p:spPr>
          <a:xfrm>
            <a:off x="2178445" y="5051253"/>
            <a:ext cx="238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Noisy input</a:t>
            </a:r>
            <a:endParaRPr lang="zh-CN" altLang="en-US" sz="28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7B2B168-0FF7-4E71-95FC-AD7EDB1CC026}"/>
              </a:ext>
            </a:extLst>
          </p:cNvPr>
          <p:cNvSpPr txBox="1"/>
          <p:nvPr/>
        </p:nvSpPr>
        <p:spPr>
          <a:xfrm>
            <a:off x="8919607" y="5146707"/>
            <a:ext cx="118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Result</a:t>
            </a:r>
            <a:endParaRPr lang="zh-CN" altLang="en-US" sz="2800" b="1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362B742A-F1C7-4CBA-90EF-96CDA8B57475}"/>
              </a:ext>
            </a:extLst>
          </p:cNvPr>
          <p:cNvSpPr txBox="1">
            <a:spLocks/>
          </p:cNvSpPr>
          <p:nvPr/>
        </p:nvSpPr>
        <p:spPr>
          <a:xfrm>
            <a:off x="838200" y="14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– Non-uniform Sampling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58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5624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- Comparisons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6C547A52-9640-401F-904C-E4C94CE55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60365"/>
            <a:ext cx="10515599" cy="435133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with state-of-the-arts:</a:t>
            </a:r>
          </a:p>
          <a:p>
            <a:pPr lvl="1">
              <a:spcBef>
                <a:spcPts val="1200"/>
              </a:spcBef>
            </a:pPr>
            <a:r>
              <a:rPr lang="da-DK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[</a:t>
            </a:r>
            <a:r>
              <a:rPr lang="da-DK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et al. 2015</a:t>
            </a: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1">
              <a:spcBef>
                <a:spcPts val="1200"/>
              </a:spcBef>
            </a:pPr>
            <a:r>
              <a:rPr lang="it-IT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[</a:t>
            </a:r>
            <a:r>
              <a:rPr lang="it-IT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et al. 2019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da-DK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L0</a:t>
            </a: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[</a:t>
            </a:r>
            <a:r>
              <a:rPr lang="da-DK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et al. 2013</a:t>
            </a: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1">
              <a:spcBef>
                <a:spcPts val="1200"/>
              </a:spcBef>
            </a:pP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[</a:t>
            </a:r>
            <a:r>
              <a:rPr lang="nb-NO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et al. 2011</a:t>
            </a:r>
            <a:r>
              <a:rPr lang="nb-NO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1">
              <a:spcBef>
                <a:spcPts val="1200"/>
              </a:spcBef>
            </a:pPr>
            <a:r>
              <a:rPr lang="it-IT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NLLR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[</a:t>
            </a:r>
            <a:r>
              <a:rPr lang="it-IT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et al. 2018</a:t>
            </a:r>
            <a:r>
              <a:rPr lang="it-I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1">
              <a:spcBef>
                <a:spcPts val="1200"/>
              </a:spcBef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[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et al. 2016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457200" lvl="1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1B427926-C56E-4E84-8B4E-9265E4A7F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825" y="4946408"/>
                <a:ext cx="10515599" cy="18783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metrics: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angular difference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 degrees)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altLang="zh-CN" sz="2800" b="1" i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800" b="1" i="1" kern="12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i="1" kern="12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600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vertex-based </a:t>
                </a:r>
                <a:r>
                  <a:rPr lang="en-US" altLang="zh-CN" sz="2600" i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Hausdorff</a:t>
                </a:r>
                <a:r>
                  <a:rPr lang="en-US" altLang="zh-CN" sz="2600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distance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600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1B427926-C56E-4E84-8B4E-9265E4A7F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25" y="4946408"/>
                <a:ext cx="10515599" cy="1878342"/>
              </a:xfrm>
              <a:prstGeom prst="rect">
                <a:avLst/>
              </a:prstGeom>
              <a:blipFill>
                <a:blip r:embed="rId3"/>
                <a:stretch>
                  <a:fillRect l="-1043" t="-5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139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6C77252-DBBA-4D83-9F26-F93FB8941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4" y="1388243"/>
            <a:ext cx="11435351" cy="383401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3606D24-246D-441A-87E1-89E4A8D04AF9}"/>
              </a:ext>
            </a:extLst>
          </p:cNvPr>
          <p:cNvSpPr txBox="1"/>
          <p:nvPr/>
        </p:nvSpPr>
        <p:spPr>
          <a:xfrm>
            <a:off x="607818" y="5246014"/>
            <a:ext cx="10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Noisy</a:t>
            </a:r>
            <a:endParaRPr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954945-B7D4-469D-B977-B95DA11A762D}"/>
              </a:ext>
            </a:extLst>
          </p:cNvPr>
          <p:cNvSpPr txBox="1"/>
          <p:nvPr/>
        </p:nvSpPr>
        <p:spPr>
          <a:xfrm>
            <a:off x="2198418" y="5246014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TV</a:t>
            </a:r>
            <a:endParaRPr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7644C66-C965-4A4F-B79F-F938E6E0B189}"/>
              </a:ext>
            </a:extLst>
          </p:cNvPr>
          <p:cNvSpPr txBox="1"/>
          <p:nvPr/>
        </p:nvSpPr>
        <p:spPr>
          <a:xfrm>
            <a:off x="3569293" y="5246014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HO</a:t>
            </a:r>
            <a:endParaRPr lang="zh-CN" altLang="en-US" sz="24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95011C9-4289-4CEC-9BEF-10F88E8A49ED}"/>
              </a:ext>
            </a:extLst>
          </p:cNvPr>
          <p:cNvSpPr txBox="1"/>
          <p:nvPr/>
        </p:nvSpPr>
        <p:spPr>
          <a:xfrm>
            <a:off x="4940168" y="5246014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L0</a:t>
            </a:r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92DF0D-EA65-4158-9BBE-195ACCCA0C88}"/>
              </a:ext>
            </a:extLst>
          </p:cNvPr>
          <p:cNvSpPr txBox="1"/>
          <p:nvPr/>
        </p:nvSpPr>
        <p:spPr>
          <a:xfrm>
            <a:off x="6311043" y="5246014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BF</a:t>
            </a:r>
            <a:endParaRPr lang="zh-CN" altLang="en-US" sz="24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991C1C2-5207-44A4-95BE-79DC236DEA01}"/>
              </a:ext>
            </a:extLst>
          </p:cNvPr>
          <p:cNvSpPr txBox="1"/>
          <p:nvPr/>
        </p:nvSpPr>
        <p:spPr>
          <a:xfrm>
            <a:off x="7681918" y="5246014"/>
            <a:ext cx="105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NLLR</a:t>
            </a:r>
            <a:endParaRPr lang="zh-CN" altLang="en-US" sz="24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5DCB36-C6E3-47FE-949A-435A32230685}"/>
              </a:ext>
            </a:extLst>
          </p:cNvPr>
          <p:cNvSpPr txBox="1"/>
          <p:nvPr/>
        </p:nvSpPr>
        <p:spPr>
          <a:xfrm>
            <a:off x="9249339" y="5246014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CNR</a:t>
            </a:r>
            <a:endParaRPr lang="zh-CN" altLang="en-US" sz="24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14A27D-68D1-4920-ABCC-BAC45380B7A9}"/>
              </a:ext>
            </a:extLst>
          </p:cNvPr>
          <p:cNvSpPr txBox="1"/>
          <p:nvPr/>
        </p:nvSpPr>
        <p:spPr>
          <a:xfrm>
            <a:off x="10620211" y="5246014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Ours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D8EF861-C215-4EE0-89D5-A826463513F7}"/>
              </a:ext>
            </a:extLst>
          </p:cNvPr>
          <p:cNvSpPr/>
          <p:nvPr/>
        </p:nvSpPr>
        <p:spPr>
          <a:xfrm>
            <a:off x="10312400" y="1248369"/>
            <a:ext cx="1501275" cy="39976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DCCFF701-A545-494F-8368-32766ECB8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63191"/>
              </p:ext>
            </p:extLst>
          </p:nvPr>
        </p:nvGraphicFramePr>
        <p:xfrm>
          <a:off x="1879600" y="5707679"/>
          <a:ext cx="99340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154">
                  <a:extLst>
                    <a:ext uri="{9D8B030D-6E8A-4147-A177-3AD203B41FA5}">
                      <a16:colId xmlns:a16="http://schemas.microsoft.com/office/drawing/2014/main" val="4239534599"/>
                    </a:ext>
                  </a:extLst>
                </a:gridCol>
                <a:gridCol w="1419154">
                  <a:extLst>
                    <a:ext uri="{9D8B030D-6E8A-4147-A177-3AD203B41FA5}">
                      <a16:colId xmlns:a16="http://schemas.microsoft.com/office/drawing/2014/main" val="1570549999"/>
                    </a:ext>
                  </a:extLst>
                </a:gridCol>
                <a:gridCol w="1419154">
                  <a:extLst>
                    <a:ext uri="{9D8B030D-6E8A-4147-A177-3AD203B41FA5}">
                      <a16:colId xmlns:a16="http://schemas.microsoft.com/office/drawing/2014/main" val="3776801500"/>
                    </a:ext>
                  </a:extLst>
                </a:gridCol>
                <a:gridCol w="1419154">
                  <a:extLst>
                    <a:ext uri="{9D8B030D-6E8A-4147-A177-3AD203B41FA5}">
                      <a16:colId xmlns:a16="http://schemas.microsoft.com/office/drawing/2014/main" val="1983084035"/>
                    </a:ext>
                  </a:extLst>
                </a:gridCol>
                <a:gridCol w="1419154">
                  <a:extLst>
                    <a:ext uri="{9D8B030D-6E8A-4147-A177-3AD203B41FA5}">
                      <a16:colId xmlns:a16="http://schemas.microsoft.com/office/drawing/2014/main" val="605237548"/>
                    </a:ext>
                  </a:extLst>
                </a:gridCol>
                <a:gridCol w="1419154">
                  <a:extLst>
                    <a:ext uri="{9D8B030D-6E8A-4147-A177-3AD203B41FA5}">
                      <a16:colId xmlns:a16="http://schemas.microsoft.com/office/drawing/2014/main" val="167300124"/>
                    </a:ext>
                  </a:extLst>
                </a:gridCol>
                <a:gridCol w="1419154">
                  <a:extLst>
                    <a:ext uri="{9D8B030D-6E8A-4147-A177-3AD203B41FA5}">
                      <a16:colId xmlns:a16="http://schemas.microsoft.com/office/drawing/2014/main" val="2535760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3.12°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2.90°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4.35°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5.30°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11.7°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2.63°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1.88°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2.01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1.70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2.15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2.44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0297"/>
                  </a:ext>
                </a:extLst>
              </a:tr>
            </a:tbl>
          </a:graphicData>
        </a:graphic>
      </p:graphicFrame>
      <p:sp>
        <p:nvSpPr>
          <p:cNvPr id="20" name="标题 1">
            <a:extLst>
              <a:ext uri="{FF2B5EF4-FFF2-40B4-BE49-F238E27FC236}">
                <a16:creationId xmlns:a16="http://schemas.microsoft.com/office/drawing/2014/main" id="{8F08E28B-1D75-4F85-9239-8699D6421DEE}"/>
              </a:ext>
            </a:extLst>
          </p:cNvPr>
          <p:cNvSpPr txBox="1">
            <a:spLocks/>
          </p:cNvSpPr>
          <p:nvPr/>
        </p:nvSpPr>
        <p:spPr>
          <a:xfrm>
            <a:off x="838200" y="165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40852A1-195A-4EA7-8AA8-05C9A08C2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0" y="1268322"/>
            <a:ext cx="11437200" cy="403901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3606D24-246D-441A-87E1-89E4A8D04AF9}"/>
              </a:ext>
            </a:extLst>
          </p:cNvPr>
          <p:cNvSpPr txBox="1"/>
          <p:nvPr/>
        </p:nvSpPr>
        <p:spPr>
          <a:xfrm>
            <a:off x="606893" y="5307333"/>
            <a:ext cx="10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Noisy</a:t>
            </a:r>
            <a:endParaRPr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954945-B7D4-469D-B977-B95DA11A762D}"/>
              </a:ext>
            </a:extLst>
          </p:cNvPr>
          <p:cNvSpPr txBox="1"/>
          <p:nvPr/>
        </p:nvSpPr>
        <p:spPr>
          <a:xfrm>
            <a:off x="2197493" y="5307333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TV</a:t>
            </a:r>
            <a:endParaRPr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7644C66-C965-4A4F-B79F-F938E6E0B189}"/>
              </a:ext>
            </a:extLst>
          </p:cNvPr>
          <p:cNvSpPr txBox="1"/>
          <p:nvPr/>
        </p:nvSpPr>
        <p:spPr>
          <a:xfrm>
            <a:off x="3568368" y="5307333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HO</a:t>
            </a:r>
            <a:endParaRPr lang="zh-CN" altLang="en-US" sz="24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95011C9-4289-4CEC-9BEF-10F88E8A49ED}"/>
              </a:ext>
            </a:extLst>
          </p:cNvPr>
          <p:cNvSpPr txBox="1"/>
          <p:nvPr/>
        </p:nvSpPr>
        <p:spPr>
          <a:xfrm>
            <a:off x="4939243" y="5307333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L0</a:t>
            </a:r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92DF0D-EA65-4158-9BBE-195ACCCA0C88}"/>
              </a:ext>
            </a:extLst>
          </p:cNvPr>
          <p:cNvSpPr txBox="1"/>
          <p:nvPr/>
        </p:nvSpPr>
        <p:spPr>
          <a:xfrm>
            <a:off x="6310118" y="5307333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BF</a:t>
            </a:r>
            <a:endParaRPr lang="zh-CN" altLang="en-US" sz="24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991C1C2-5207-44A4-95BE-79DC236DEA01}"/>
              </a:ext>
            </a:extLst>
          </p:cNvPr>
          <p:cNvSpPr txBox="1"/>
          <p:nvPr/>
        </p:nvSpPr>
        <p:spPr>
          <a:xfrm>
            <a:off x="7680993" y="5307333"/>
            <a:ext cx="105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NLLR</a:t>
            </a:r>
            <a:endParaRPr lang="zh-CN" altLang="en-US" sz="24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5DCB36-C6E3-47FE-949A-435A32230685}"/>
              </a:ext>
            </a:extLst>
          </p:cNvPr>
          <p:cNvSpPr txBox="1"/>
          <p:nvPr/>
        </p:nvSpPr>
        <p:spPr>
          <a:xfrm>
            <a:off x="9248414" y="5307333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CNR</a:t>
            </a:r>
            <a:endParaRPr lang="zh-CN" altLang="en-US" sz="24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14A27D-68D1-4920-ABCC-BAC45380B7A9}"/>
              </a:ext>
            </a:extLst>
          </p:cNvPr>
          <p:cNvSpPr txBox="1"/>
          <p:nvPr/>
        </p:nvSpPr>
        <p:spPr>
          <a:xfrm>
            <a:off x="10619286" y="5307333"/>
            <a:ext cx="8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Ours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B59AB1C-2A4E-48A7-A525-3252C23D1FD6}"/>
              </a:ext>
            </a:extLst>
          </p:cNvPr>
          <p:cNvSpPr/>
          <p:nvPr/>
        </p:nvSpPr>
        <p:spPr>
          <a:xfrm>
            <a:off x="10352751" y="1190626"/>
            <a:ext cx="1460000" cy="41167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表格 11">
            <a:extLst>
              <a:ext uri="{FF2B5EF4-FFF2-40B4-BE49-F238E27FC236}">
                <a16:creationId xmlns:a16="http://schemas.microsoft.com/office/drawing/2014/main" id="{545FD8EE-F56D-4F51-AAB8-69722E3B9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69789"/>
              </p:ext>
            </p:extLst>
          </p:nvPr>
        </p:nvGraphicFramePr>
        <p:xfrm>
          <a:off x="1914104" y="5768998"/>
          <a:ext cx="98404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779">
                  <a:extLst>
                    <a:ext uri="{9D8B030D-6E8A-4147-A177-3AD203B41FA5}">
                      <a16:colId xmlns:a16="http://schemas.microsoft.com/office/drawing/2014/main" val="4239534599"/>
                    </a:ext>
                  </a:extLst>
                </a:gridCol>
                <a:gridCol w="1405779">
                  <a:extLst>
                    <a:ext uri="{9D8B030D-6E8A-4147-A177-3AD203B41FA5}">
                      <a16:colId xmlns:a16="http://schemas.microsoft.com/office/drawing/2014/main" val="1570549999"/>
                    </a:ext>
                  </a:extLst>
                </a:gridCol>
                <a:gridCol w="1405779">
                  <a:extLst>
                    <a:ext uri="{9D8B030D-6E8A-4147-A177-3AD203B41FA5}">
                      <a16:colId xmlns:a16="http://schemas.microsoft.com/office/drawing/2014/main" val="3776801500"/>
                    </a:ext>
                  </a:extLst>
                </a:gridCol>
                <a:gridCol w="1405779">
                  <a:extLst>
                    <a:ext uri="{9D8B030D-6E8A-4147-A177-3AD203B41FA5}">
                      <a16:colId xmlns:a16="http://schemas.microsoft.com/office/drawing/2014/main" val="1983084035"/>
                    </a:ext>
                  </a:extLst>
                </a:gridCol>
                <a:gridCol w="1405779">
                  <a:extLst>
                    <a:ext uri="{9D8B030D-6E8A-4147-A177-3AD203B41FA5}">
                      <a16:colId xmlns:a16="http://schemas.microsoft.com/office/drawing/2014/main" val="605237548"/>
                    </a:ext>
                  </a:extLst>
                </a:gridCol>
                <a:gridCol w="1405779">
                  <a:extLst>
                    <a:ext uri="{9D8B030D-6E8A-4147-A177-3AD203B41FA5}">
                      <a16:colId xmlns:a16="http://schemas.microsoft.com/office/drawing/2014/main" val="167300124"/>
                    </a:ext>
                  </a:extLst>
                </a:gridCol>
                <a:gridCol w="1405779">
                  <a:extLst>
                    <a:ext uri="{9D8B030D-6E8A-4147-A177-3AD203B41FA5}">
                      <a16:colId xmlns:a16="http://schemas.microsoft.com/office/drawing/2014/main" val="2535760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2.62°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3.67°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3.92°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5.51°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8.21°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2.31°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 </a:t>
                      </a:r>
                      <a:r>
                        <a:rPr lang="en-US" altLang="zh-CN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22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2.20° 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2.39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1.62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i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200" b="1" i="1" kern="1200" baseline="-25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200" b="1" i="1" kern="120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2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0297"/>
                  </a:ext>
                </a:extLst>
              </a:tr>
            </a:tbl>
          </a:graphicData>
        </a:graphic>
      </p:graphicFrame>
      <p:sp>
        <p:nvSpPr>
          <p:cNvPr id="20" name="标题 1">
            <a:extLst>
              <a:ext uri="{FF2B5EF4-FFF2-40B4-BE49-F238E27FC236}">
                <a16:creationId xmlns:a16="http://schemas.microsoft.com/office/drawing/2014/main" id="{C4980211-CF1E-433C-8A1F-AD50AF917B60}"/>
              </a:ext>
            </a:extLst>
          </p:cNvPr>
          <p:cNvSpPr txBox="1">
            <a:spLocks/>
          </p:cNvSpPr>
          <p:nvPr/>
        </p:nvSpPr>
        <p:spPr>
          <a:xfrm>
            <a:off x="838200" y="165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0B26F9D-F2C1-471D-8AF6-0716620E9F5B}"/>
              </a:ext>
            </a:extLst>
          </p:cNvPr>
          <p:cNvSpPr/>
          <p:nvPr/>
        </p:nvSpPr>
        <p:spPr>
          <a:xfrm>
            <a:off x="605287" y="1646273"/>
            <a:ext cx="1790700" cy="559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URWPalladioL-Roma"/>
                <a:cs typeface="Times New Roman" panose="02020603050405020304" pitchFamily="18" charset="0"/>
              </a:rPr>
              <a:t>in seconds</a:t>
            </a:r>
            <a:endParaRPr lang="zh-CN" altLang="en-US" sz="2800" dirty="0">
              <a:latin typeface="URWPalladioL-Roma"/>
              <a:cs typeface="Times New Roman" panose="02020603050405020304" pitchFamily="18" charset="0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DF96C434-92AA-4637-985E-6330FF976A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384640"/>
              </p:ext>
            </p:extLst>
          </p:nvPr>
        </p:nvGraphicFramePr>
        <p:xfrm>
          <a:off x="2395987" y="1491187"/>
          <a:ext cx="7957688" cy="480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矩形: 圆角 8">
            <a:extLst>
              <a:ext uri="{FF2B5EF4-FFF2-40B4-BE49-F238E27FC236}">
                <a16:creationId xmlns:a16="http://schemas.microsoft.com/office/drawing/2014/main" id="{37D3E64B-C7AC-450F-84B9-77B3EAEC8987}"/>
              </a:ext>
            </a:extLst>
          </p:cNvPr>
          <p:cNvSpPr/>
          <p:nvPr/>
        </p:nvSpPr>
        <p:spPr>
          <a:xfrm>
            <a:off x="9197974" y="4169299"/>
            <a:ext cx="1066801" cy="21240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44D02EC-42A5-4E0D-883C-BAD5D7B40962}"/>
              </a:ext>
            </a:extLst>
          </p:cNvPr>
          <p:cNvSpPr/>
          <p:nvPr/>
        </p:nvSpPr>
        <p:spPr>
          <a:xfrm>
            <a:off x="10425594" y="4420072"/>
            <a:ext cx="1290676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URWPalladioL-Roma"/>
                <a:cs typeface="Times New Roman" panose="02020603050405020304" pitchFamily="18" charset="0"/>
              </a:rPr>
              <a:t>Less</a:t>
            </a:r>
          </a:p>
          <a:p>
            <a:pPr algn="ctr"/>
            <a:r>
              <a:rPr lang="en-US" altLang="zh-CN" sz="2800" dirty="0">
                <a:latin typeface="URWPalladioL-Roma"/>
                <a:cs typeface="Times New Roman" panose="02020603050405020304" pitchFamily="18" charset="0"/>
              </a:rPr>
              <a:t>Than </a:t>
            </a:r>
          </a:p>
          <a:p>
            <a:pPr algn="ctr"/>
            <a:r>
              <a:rPr lang="en-US" altLang="zh-CN" sz="2800" dirty="0">
                <a:latin typeface="URWPalladioL-Roma"/>
                <a:cs typeface="Times New Roman" panose="02020603050405020304" pitchFamily="18" charset="0"/>
              </a:rPr>
              <a:t>1′30″</a:t>
            </a:r>
            <a:endParaRPr lang="zh-CN" altLang="en-US" sz="2800" dirty="0">
              <a:latin typeface="URWPalladioL-Roma"/>
              <a:cs typeface="Times New Roman" panose="02020603050405020304" pitchFamily="18" charset="0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4E5ABDEE-950E-47A7-8FC9-9ACED930B12F}"/>
              </a:ext>
            </a:extLst>
          </p:cNvPr>
          <p:cNvSpPr txBox="1">
            <a:spLocks/>
          </p:cNvSpPr>
          <p:nvPr/>
        </p:nvSpPr>
        <p:spPr>
          <a:xfrm>
            <a:off x="838200" y="165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Runtime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1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much (five) parameters need to be tuned.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little computationally intensive for large-scale meshes.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applications: Segmentation, Reconstruction, Simplification, Feature detection.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to point clouds.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84C7FDC8-13F7-433B-AA5F-AD38FAFDC733}"/>
              </a:ext>
            </a:extLst>
          </p:cNvPr>
          <p:cNvSpPr txBox="1">
            <a:spLocks/>
          </p:cNvSpPr>
          <p:nvPr/>
        </p:nvSpPr>
        <p:spPr>
          <a:xfrm>
            <a:off x="838200" y="165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6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DC99BAD-3151-450E-9666-9C3751DBD47E}"/>
              </a:ext>
            </a:extLst>
          </p:cNvPr>
          <p:cNvSpPr txBox="1">
            <a:spLocks/>
          </p:cNvSpPr>
          <p:nvPr/>
        </p:nvSpPr>
        <p:spPr>
          <a:xfrm>
            <a:off x="2511880" y="854598"/>
            <a:ext cx="7371644" cy="1311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Project Homepage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EB6A03-6DA8-4CF8-85BE-F20A87271E29}"/>
              </a:ext>
            </a:extLst>
          </p:cNvPr>
          <p:cNvSpPr txBox="1"/>
          <p:nvPr/>
        </p:nvSpPr>
        <p:spPr>
          <a:xfrm>
            <a:off x="2299853" y="4032851"/>
            <a:ext cx="90181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en-US" altLang="zh-CN" sz="6000" dirty="0">
                <a:ea typeface="ＭＳ Ｐゴシック" panose="020B0600070205080204" pitchFamily="34" charset="-128"/>
              </a:rPr>
              <a:t> </a:t>
            </a:r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you attention!</a:t>
            </a:r>
            <a:endParaRPr lang="zh-CN" altLang="en-US" sz="60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8AE346F-CB1E-479C-A1F3-4920E4C39842}"/>
              </a:ext>
            </a:extLst>
          </p:cNvPr>
          <p:cNvGrpSpPr/>
          <p:nvPr/>
        </p:nvGrpSpPr>
        <p:grpSpPr>
          <a:xfrm>
            <a:off x="1023203" y="2735952"/>
            <a:ext cx="10710044" cy="756012"/>
            <a:chOff x="971234" y="2672988"/>
            <a:chExt cx="10710044" cy="756012"/>
          </a:xfrm>
        </p:grpSpPr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BE61FD5B-07A4-4BA4-AB50-67DC44751024}"/>
                </a:ext>
              </a:extLst>
            </p:cNvPr>
            <p:cNvSpPr txBox="1"/>
            <p:nvPr/>
          </p:nvSpPr>
          <p:spPr>
            <a:xfrm>
              <a:off x="1679121" y="2672988"/>
              <a:ext cx="10002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00C8"/>
                  </a:solidFill>
                  <a:latin typeface="Times New Roman" pitchFamily="18" charset="0"/>
                  <a:cs typeface="Times New Roman" pitchFamily="18" charset="0"/>
                </a:rPr>
                <a:t>https://github.com/LabZhengLiu/MeshTGV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EF686C7-11B3-47E7-8AD6-FCB0204E8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234" y="2721113"/>
              <a:ext cx="707887" cy="707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98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>
            <a:extLst>
              <a:ext uri="{FF2B5EF4-FFF2-40B4-BE49-F238E27FC236}">
                <a16:creationId xmlns:a16="http://schemas.microsoft.com/office/drawing/2014/main" id="{96EFE440-884A-40BA-9F56-5535EEFBD4CD}"/>
              </a:ext>
            </a:extLst>
          </p:cNvPr>
          <p:cNvSpPr txBox="1">
            <a:spLocks/>
          </p:cNvSpPr>
          <p:nvPr/>
        </p:nvSpPr>
        <p:spPr>
          <a:xfrm>
            <a:off x="838200" y="206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E8CDA8F-220B-43B2-80AC-093EAEC7A355}"/>
              </a:ext>
            </a:extLst>
          </p:cNvPr>
          <p:cNvSpPr txBox="1"/>
          <p:nvPr/>
        </p:nvSpPr>
        <p:spPr>
          <a:xfrm>
            <a:off x="6870888" y="3038841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L0 Minimization, [He et al. 2013]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04FD6F3-6330-40D0-83C1-CF2D1B35B3C6}"/>
              </a:ext>
            </a:extLst>
          </p:cNvPr>
          <p:cNvGrpSpPr>
            <a:grpSpLocks/>
          </p:cNvGrpSpPr>
          <p:nvPr/>
        </p:nvGrpSpPr>
        <p:grpSpPr>
          <a:xfrm>
            <a:off x="7371644" y="925691"/>
            <a:ext cx="3939969" cy="2011227"/>
            <a:chOff x="8075399" y="820397"/>
            <a:chExt cx="3256175" cy="1511299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6ACC6A2B-111F-465D-991C-73E3C8CE6029}"/>
                </a:ext>
              </a:extLst>
            </p:cNvPr>
            <p:cNvSpPr/>
            <p:nvPr/>
          </p:nvSpPr>
          <p:spPr>
            <a:xfrm>
              <a:off x="8075399" y="820397"/>
              <a:ext cx="3256175" cy="1511299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F428608-7F0A-4CF3-B3F6-1B744F3886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00787" y="863333"/>
              <a:ext cx="2905395" cy="1436400"/>
              <a:chOff x="9152572" y="1737894"/>
              <a:chExt cx="1776733" cy="876719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432A1007-FC5E-432B-A1DA-BA82F00D7D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6010" t="-317" r="-670" b="49677"/>
              <a:stretch/>
            </p:blipFill>
            <p:spPr>
              <a:xfrm>
                <a:off x="10039351" y="1737894"/>
                <a:ext cx="889954" cy="8739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263F6CDB-D24D-4012-A5FF-70859F6BA6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093" t="-87" r="50247" b="49445"/>
              <a:stretch/>
            </p:blipFill>
            <p:spPr>
              <a:xfrm>
                <a:off x="9152572" y="1740694"/>
                <a:ext cx="889954" cy="8739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</p:pic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F3A8CBDF-5783-49B6-A083-23B521F7C55F}"/>
              </a:ext>
            </a:extLst>
          </p:cNvPr>
          <p:cNvSpPr txBox="1"/>
          <p:nvPr/>
        </p:nvSpPr>
        <p:spPr>
          <a:xfrm>
            <a:off x="860426" y="1496184"/>
            <a:ext cx="6149974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methods</a:t>
            </a:r>
          </a:p>
          <a:p>
            <a:pPr marL="914400" lvl="1" indent="-4572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L0 Minimization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 normal filtering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 to produce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staircase artifacts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smoothly curved regions;</a:t>
            </a:r>
          </a:p>
          <a:p>
            <a:pPr marL="914400" lvl="1" indent="-4572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Second-order normal filtering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prevent staircase artifacts, but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blurs fine details and sharp features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B174561-9B26-4E0A-8B93-95814DAB3A80}"/>
              </a:ext>
            </a:extLst>
          </p:cNvPr>
          <p:cNvGrpSpPr>
            <a:grpSpLocks/>
          </p:cNvGrpSpPr>
          <p:nvPr/>
        </p:nvGrpSpPr>
        <p:grpSpPr>
          <a:xfrm>
            <a:off x="7371644" y="3944222"/>
            <a:ext cx="3939969" cy="2011227"/>
            <a:chOff x="8097623" y="2934101"/>
            <a:chExt cx="3256175" cy="1511299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00A2DA7-3821-4755-848A-296934A2F9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39689" y="2970882"/>
              <a:ext cx="2822398" cy="1437736"/>
              <a:chOff x="6369050" y="3946524"/>
              <a:chExt cx="1857375" cy="946151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CAF1BF8C-E0DF-47F6-A384-5DBEA68C7C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4064" t="48024" r="489"/>
              <a:stretch/>
            </p:blipFill>
            <p:spPr>
              <a:xfrm>
                <a:off x="7286625" y="3946524"/>
                <a:ext cx="939800" cy="946151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191E9945-B9FB-45AC-9665-B46E7A36B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717" t="48024" r="50438"/>
              <a:stretch/>
            </p:blipFill>
            <p:spPr>
              <a:xfrm>
                <a:off x="6369050" y="3946524"/>
                <a:ext cx="917575" cy="946150"/>
              </a:xfrm>
              <a:prstGeom prst="rect">
                <a:avLst/>
              </a:prstGeom>
            </p:spPr>
          </p:pic>
        </p:grp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5F0B5A0A-192E-4C5A-93E6-3CD59C2E5F88}"/>
                </a:ext>
              </a:extLst>
            </p:cNvPr>
            <p:cNvSpPr/>
            <p:nvPr/>
          </p:nvSpPr>
          <p:spPr>
            <a:xfrm>
              <a:off x="8097623" y="2934101"/>
              <a:ext cx="3256175" cy="1511299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0EB0BF5-0271-4E82-9FC4-EA893D4502D0}"/>
              </a:ext>
            </a:extLst>
          </p:cNvPr>
          <p:cNvGrpSpPr>
            <a:grpSpLocks/>
          </p:cNvGrpSpPr>
          <p:nvPr/>
        </p:nvGrpSpPr>
        <p:grpSpPr>
          <a:xfrm>
            <a:off x="1981338" y="3944222"/>
            <a:ext cx="3939970" cy="2011227"/>
            <a:chOff x="8097624" y="4927895"/>
            <a:chExt cx="3256176" cy="151129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C10528A-D3E6-4218-840C-240BBD80AA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05821" y="4965346"/>
              <a:ext cx="3047979" cy="1436400"/>
              <a:chOff x="8367711" y="4584346"/>
              <a:chExt cx="1838328" cy="866336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82665F3D-F6B0-4983-8F08-283B2330F1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94" t="47450" r="79838" b="23535"/>
              <a:stretch/>
            </p:blipFill>
            <p:spPr>
              <a:xfrm>
                <a:off x="8367711" y="4585518"/>
                <a:ext cx="919164" cy="865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2C9733F7-4EB7-42AD-96E4-120451C49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0796" t="47450" r="60037" b="23495"/>
              <a:stretch/>
            </p:blipFill>
            <p:spPr>
              <a:xfrm>
                <a:off x="9286875" y="4584346"/>
                <a:ext cx="919164" cy="8663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</p:pic>
        </p:grp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A6F7AA18-494C-451F-9AB3-4EAA5DF453C2}"/>
                </a:ext>
              </a:extLst>
            </p:cNvPr>
            <p:cNvSpPr/>
            <p:nvPr/>
          </p:nvSpPr>
          <p:spPr>
            <a:xfrm>
              <a:off x="8097624" y="4927895"/>
              <a:ext cx="3256175" cy="1511299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E904B3BC-D5D4-401C-BE22-A389D6570A4E}"/>
              </a:ext>
            </a:extLst>
          </p:cNvPr>
          <p:cNvSpPr txBox="1"/>
          <p:nvPr/>
        </p:nvSpPr>
        <p:spPr>
          <a:xfrm>
            <a:off x="6605287" y="5903893"/>
            <a:ext cx="5815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Variation (TV) Normal Filtering,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[</a:t>
            </a:r>
            <a:r>
              <a:rPr lang="en-US" altLang="zh-C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et al. 2015]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C60AFD7-6832-4FD0-9256-858AF9715073}"/>
              </a:ext>
            </a:extLst>
          </p:cNvPr>
          <p:cNvSpPr txBox="1"/>
          <p:nvPr/>
        </p:nvSpPr>
        <p:spPr>
          <a:xfrm>
            <a:off x="1630484" y="5905105"/>
            <a:ext cx="4860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Order Normal Filtering,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[</a:t>
            </a:r>
            <a:r>
              <a:rPr lang="en-US" altLang="zh-C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et al. 2019]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4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F0B5A0A-192E-4C5A-93E6-3CD59C2E5F88}"/>
              </a:ext>
            </a:extLst>
          </p:cNvPr>
          <p:cNvSpPr/>
          <p:nvPr/>
        </p:nvSpPr>
        <p:spPr>
          <a:xfrm>
            <a:off x="7321655" y="2169824"/>
            <a:ext cx="4175021" cy="2772351"/>
          </a:xfrm>
          <a:prstGeom prst="roundRect">
            <a:avLst>
              <a:gd name="adj" fmla="val 10483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904B3BC-D5D4-401C-BE22-A389D6570A4E}"/>
              </a:ext>
            </a:extLst>
          </p:cNvPr>
          <p:cNvSpPr txBox="1"/>
          <p:nvPr/>
        </p:nvSpPr>
        <p:spPr>
          <a:xfrm>
            <a:off x="7479163" y="5024285"/>
            <a:ext cx="4019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Normal Filtering,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et al. 2011]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FBE2BD2-9090-4E7B-AD4D-67138989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67" y="2251934"/>
            <a:ext cx="3908933" cy="2563676"/>
          </a:xfrm>
          <a:prstGeom prst="rect">
            <a:avLst/>
          </a:prstGeom>
          <a:ln>
            <a:noFill/>
          </a:ln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C70B050F-1E16-479D-8095-69017D2547DF}"/>
              </a:ext>
            </a:extLst>
          </p:cNvPr>
          <p:cNvSpPr txBox="1"/>
          <p:nvPr/>
        </p:nvSpPr>
        <p:spPr>
          <a:xfrm>
            <a:off x="860426" y="1496184"/>
            <a:ext cx="61488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4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Variational methods</a:t>
            </a:r>
          </a:p>
          <a:p>
            <a:pPr marL="914400" lvl="1" indent="-4572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L0 Minimization, Total Variation tend to produce staircase artifacts in smoothly curved regions;</a:t>
            </a:r>
          </a:p>
          <a:p>
            <a:pPr marL="914400" lvl="1" indent="-4572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Order can prevent staircase artifacts, but may blur fine details and sharp features.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Filtering-based methods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Normal Filtering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 sharp features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noise level increases.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B619F0D-C4B1-4775-909B-30DDEBD288C0}"/>
              </a:ext>
            </a:extLst>
          </p:cNvPr>
          <p:cNvSpPr txBox="1">
            <a:spLocks/>
          </p:cNvSpPr>
          <p:nvPr/>
        </p:nvSpPr>
        <p:spPr>
          <a:xfrm>
            <a:off x="838200" y="206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E904B3BC-D5D4-401C-BE22-A389D6570A4E}"/>
              </a:ext>
            </a:extLst>
          </p:cNvPr>
          <p:cNvSpPr txBox="1"/>
          <p:nvPr/>
        </p:nvSpPr>
        <p:spPr>
          <a:xfrm>
            <a:off x="7809240" y="5281835"/>
            <a:ext cx="3544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Non-Local Low-Rank,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et al. 2018]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0B050F-1E16-479D-8095-69017D2547DF}"/>
              </a:ext>
            </a:extLst>
          </p:cNvPr>
          <p:cNvSpPr txBox="1"/>
          <p:nvPr/>
        </p:nvSpPr>
        <p:spPr>
          <a:xfrm>
            <a:off x="860426" y="1496184"/>
            <a:ext cx="6148800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4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Variational methods</a:t>
            </a:r>
          </a:p>
          <a:p>
            <a:pPr marL="914400" lvl="1" indent="-4572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L0 Minimization, Total Variation tend to produce staircase artifacts in smoothly curved regions;</a:t>
            </a:r>
          </a:p>
          <a:p>
            <a:pPr marL="914400" lvl="1" indent="-4572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Order can prevent staircase artifacts, but may blur fine details and sharp features.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Filter-based methods</a:t>
            </a:r>
            <a:endParaRPr lang="zh-CN" altLang="zh-CN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 Normal Filtering may blur sharp features when the noise level increases.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Nonlocal-based methods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Non-Local Low-Rank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intensive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tends 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 sharp features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90633FE-E183-446B-A543-628F8DCCEAE4}"/>
              </a:ext>
            </a:extLst>
          </p:cNvPr>
          <p:cNvGrpSpPr/>
          <p:nvPr/>
        </p:nvGrpSpPr>
        <p:grpSpPr>
          <a:xfrm>
            <a:off x="7289801" y="1943099"/>
            <a:ext cx="4168214" cy="3338736"/>
            <a:chOff x="8074320" y="1596420"/>
            <a:chExt cx="3586637" cy="297964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768562D-75E7-46DB-815E-603902CBFBBE}"/>
                </a:ext>
              </a:extLst>
            </p:cNvPr>
            <p:cNvGrpSpPr/>
            <p:nvPr/>
          </p:nvGrpSpPr>
          <p:grpSpPr>
            <a:xfrm>
              <a:off x="8253708" y="1596420"/>
              <a:ext cx="3290161" cy="2979645"/>
              <a:chOff x="8445316" y="2091103"/>
              <a:chExt cx="2684727" cy="2579230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01A4A21F-0810-42F8-823E-26244E71DFFE}"/>
                  </a:ext>
                </a:extLst>
              </p:cNvPr>
              <p:cNvGrpSpPr/>
              <p:nvPr/>
            </p:nvGrpSpPr>
            <p:grpSpPr>
              <a:xfrm>
                <a:off x="8456429" y="2091103"/>
                <a:ext cx="2673614" cy="1420005"/>
                <a:chOff x="8192956" y="2117956"/>
                <a:chExt cx="2673614" cy="1420005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91803053-51C5-4DBA-B337-E9B24555DD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825" r="73542" b="54183"/>
                <a:stretch/>
              </p:blipFill>
              <p:spPr>
                <a:xfrm>
                  <a:off x="8192956" y="2117956"/>
                  <a:ext cx="1325694" cy="1420005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2C0CC450-AEF5-4117-9CA7-769545EDC3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3898" r="1469" b="54183"/>
                <a:stretch/>
              </p:blipFill>
              <p:spPr>
                <a:xfrm>
                  <a:off x="9540876" y="2117956"/>
                  <a:ext cx="1325694" cy="142000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4E3747F9-D9DA-4F5F-A989-9C71E26FAE7E}"/>
                  </a:ext>
                </a:extLst>
              </p:cNvPr>
              <p:cNvGrpSpPr/>
              <p:nvPr/>
            </p:nvGrpSpPr>
            <p:grpSpPr>
              <a:xfrm>
                <a:off x="8445316" y="3507209"/>
                <a:ext cx="2673614" cy="1163124"/>
                <a:chOff x="8192956" y="3511108"/>
                <a:chExt cx="2673614" cy="116312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86FBCAB8-4547-4DA8-9958-E9774C6A4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3898" t="54183" r="1469" b="8289"/>
                <a:stretch/>
              </p:blipFill>
              <p:spPr>
                <a:xfrm>
                  <a:off x="9540876" y="3511108"/>
                  <a:ext cx="1325694" cy="116312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E8768D8C-9DBE-4609-B44C-A9C86B94E3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825" t="54012" r="73542" b="8459"/>
                <a:stretch/>
              </p:blipFill>
              <p:spPr>
                <a:xfrm>
                  <a:off x="8192956" y="3511109"/>
                  <a:ext cx="1325694" cy="116312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5F0B5A0A-192E-4C5A-93E6-3CD59C2E5F88}"/>
                </a:ext>
              </a:extLst>
            </p:cNvPr>
            <p:cNvSpPr/>
            <p:nvPr/>
          </p:nvSpPr>
          <p:spPr>
            <a:xfrm>
              <a:off x="8074320" y="1596421"/>
              <a:ext cx="3586637" cy="2979644"/>
            </a:xfrm>
            <a:prstGeom prst="roundRect">
              <a:avLst>
                <a:gd name="adj" fmla="val 10483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6B405851-F588-4EA9-A758-3A9F1CF3482C}"/>
              </a:ext>
            </a:extLst>
          </p:cNvPr>
          <p:cNvSpPr txBox="1">
            <a:spLocks/>
          </p:cNvSpPr>
          <p:nvPr/>
        </p:nvSpPr>
        <p:spPr>
          <a:xfrm>
            <a:off x="838200" y="206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9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C70B050F-1E16-479D-8095-69017D2547DF}"/>
              </a:ext>
            </a:extLst>
          </p:cNvPr>
          <p:cNvSpPr txBox="1"/>
          <p:nvPr/>
        </p:nvSpPr>
        <p:spPr>
          <a:xfrm>
            <a:off x="860426" y="1496184"/>
            <a:ext cx="61488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4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Variational methods</a:t>
            </a:r>
          </a:p>
          <a:p>
            <a:pPr marL="914400" lvl="1" indent="-4572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L0 Minimization, Total Variation tend to produce staircase artifacts in smoothly curved regions;</a:t>
            </a:r>
          </a:p>
          <a:p>
            <a:pPr marL="914400" lvl="1" indent="-4572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Order can prevent staircase artifacts, but may blur fine details and sharp features.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Filter-based methods</a:t>
            </a:r>
            <a:endParaRPr lang="zh-CN" altLang="zh-CN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 Normal Filtering may blur sharp features when the noise level increases.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Nonlocal-based methods</a:t>
            </a:r>
            <a:endParaRPr lang="zh-CN" altLang="zh-CN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Non-Local Low-Rank is computationally intensive, and tends to blur sharp features.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 methods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Cascaded Normal Regression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performance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depends on the training data set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6385AB8-82CE-4507-854A-562D395AD86B}"/>
              </a:ext>
            </a:extLst>
          </p:cNvPr>
          <p:cNvSpPr txBox="1"/>
          <p:nvPr/>
        </p:nvSpPr>
        <p:spPr>
          <a:xfrm>
            <a:off x="7476109" y="5479509"/>
            <a:ext cx="45159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Cascaded Normal Regression,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et al. 2016]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4FEEF5D-7A27-4382-A4E8-A9A162DB7379}"/>
              </a:ext>
            </a:extLst>
          </p:cNvPr>
          <p:cNvGrpSpPr/>
          <p:nvPr/>
        </p:nvGrpSpPr>
        <p:grpSpPr>
          <a:xfrm>
            <a:off x="7741591" y="1968500"/>
            <a:ext cx="3762697" cy="3511009"/>
            <a:chOff x="7759699" y="2971800"/>
            <a:chExt cx="3762697" cy="324430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AB1D131-EE6D-411D-A0B1-B88383477C9E}"/>
                </a:ext>
              </a:extLst>
            </p:cNvPr>
            <p:cNvGrpSpPr/>
            <p:nvPr/>
          </p:nvGrpSpPr>
          <p:grpSpPr>
            <a:xfrm>
              <a:off x="7973851" y="2971800"/>
              <a:ext cx="3357723" cy="3244309"/>
              <a:chOff x="8493545" y="1917641"/>
              <a:chExt cx="2860255" cy="3049524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5D1B7C39-47A1-4A0F-AEC7-37FE88DD0A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493545" y="1917641"/>
                <a:ext cx="2748187" cy="3049524"/>
                <a:chOff x="8364575" y="2335972"/>
                <a:chExt cx="1374182" cy="1576299"/>
              </a:xfrm>
            </p:grpSpPr>
            <p:pic>
              <p:nvPicPr>
                <p:cNvPr id="28" name="图片 27">
                  <a:extLst>
                    <a:ext uri="{FF2B5EF4-FFF2-40B4-BE49-F238E27FC236}">
                      <a16:creationId xmlns:a16="http://schemas.microsoft.com/office/drawing/2014/main" id="{98377441-0D44-46DC-A6FC-12BF4F257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2936" r="-343"/>
                <a:stretch/>
              </p:blipFill>
              <p:spPr>
                <a:xfrm>
                  <a:off x="9128124" y="2335972"/>
                  <a:ext cx="610633" cy="157629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9" name="图片 28">
                  <a:extLst>
                    <a:ext uri="{FF2B5EF4-FFF2-40B4-BE49-F238E27FC236}">
                      <a16:creationId xmlns:a16="http://schemas.microsoft.com/office/drawing/2014/main" id="{E4FD1436-B103-4427-86C3-A4D6F42D3B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82593"/>
                <a:stretch/>
              </p:blipFill>
              <p:spPr>
                <a:xfrm>
                  <a:off x="8364575" y="2335972"/>
                  <a:ext cx="610633" cy="157629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93D256E-25C5-422C-A92A-3B55C71B4F89}"/>
                  </a:ext>
                </a:extLst>
              </p:cNvPr>
              <p:cNvSpPr/>
              <p:nvPr/>
            </p:nvSpPr>
            <p:spPr>
              <a:xfrm>
                <a:off x="11153775" y="1960716"/>
                <a:ext cx="200025" cy="4714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71A7A62-9B6A-4662-8221-6451E815C8F9}"/>
                  </a:ext>
                </a:extLst>
              </p:cNvPr>
              <p:cNvSpPr/>
              <p:nvPr/>
            </p:nvSpPr>
            <p:spPr>
              <a:xfrm>
                <a:off x="9911298" y="2698904"/>
                <a:ext cx="194256" cy="18492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59FAE45-652D-4066-B4D5-7A5E350CA57B}"/>
                  </a:ext>
                </a:extLst>
              </p:cNvPr>
              <p:cNvSpPr/>
              <p:nvPr/>
            </p:nvSpPr>
            <p:spPr>
              <a:xfrm>
                <a:off x="9691955" y="1960716"/>
                <a:ext cx="200025" cy="4714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2B47AD0C-8C07-4C7A-8A3E-C9F0DD14263B}"/>
                </a:ext>
              </a:extLst>
            </p:cNvPr>
            <p:cNvSpPr/>
            <p:nvPr/>
          </p:nvSpPr>
          <p:spPr>
            <a:xfrm>
              <a:off x="7759699" y="2971800"/>
              <a:ext cx="3762697" cy="3244309"/>
            </a:xfrm>
            <a:prstGeom prst="roundRect">
              <a:avLst>
                <a:gd name="adj" fmla="val 10483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B315C620-F5F4-4B99-8341-C5F9236BCB20}"/>
              </a:ext>
            </a:extLst>
          </p:cNvPr>
          <p:cNvSpPr txBox="1">
            <a:spLocks/>
          </p:cNvSpPr>
          <p:nvPr/>
        </p:nvSpPr>
        <p:spPr>
          <a:xfrm>
            <a:off x="838200" y="206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2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Variation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547C0628-4271-43EC-9AA8-A303EA3D7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5344"/>
          <a:stretch/>
        </p:blipFill>
        <p:spPr>
          <a:xfrm>
            <a:off x="1473200" y="2694636"/>
            <a:ext cx="5977815" cy="2939104"/>
          </a:xfr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44B31B-225A-44F8-A181-3A7DF8B09F48}"/>
              </a:ext>
            </a:extLst>
          </p:cNvPr>
          <p:cNvSpPr txBox="1"/>
          <p:nvPr/>
        </p:nvSpPr>
        <p:spPr>
          <a:xfrm>
            <a:off x="2510361" y="5902780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Noisy</a:t>
            </a:r>
            <a:endParaRPr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7C723FA-A377-47F3-B9DD-8B6E3BFA2A03}"/>
              </a:ext>
            </a:extLst>
          </p:cNvPr>
          <p:cNvSpPr txBox="1"/>
          <p:nvPr/>
        </p:nvSpPr>
        <p:spPr>
          <a:xfrm>
            <a:off x="5707562" y="5902780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TV</a:t>
            </a:r>
            <a:endParaRPr lang="zh-CN" altLang="en-US" sz="2400" b="1" dirty="0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7D952076-31B4-4488-9747-6BFD12A32C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5863" y="1532192"/>
          <a:ext cx="2935152" cy="86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53800" progId="Equation.DSMT4">
                  <p:embed/>
                </p:oleObj>
              </mc:Choice>
              <mc:Fallback>
                <p:oleObj name="Equation" r:id="rId4" imgW="863280" imgH="25380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7D952076-31B4-4488-9747-6BFD12A32C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5863" y="1532192"/>
                        <a:ext cx="2935152" cy="86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486BFA7E-EE23-47F7-8278-2FC296406C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50" t="42368" r="17075" b="3624"/>
          <a:stretch/>
        </p:blipFill>
        <p:spPr>
          <a:xfrm>
            <a:off x="7451015" y="3086112"/>
            <a:ext cx="1760315" cy="128102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CD247D9-A9FA-45B4-91D8-A587A88699D0}"/>
              </a:ext>
            </a:extLst>
          </p:cNvPr>
          <p:cNvSpPr/>
          <p:nvPr/>
        </p:nvSpPr>
        <p:spPr>
          <a:xfrm>
            <a:off x="5707562" y="3557556"/>
            <a:ext cx="451938" cy="338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A329EB-9309-44F5-99A6-1B6FB74554C3}"/>
              </a:ext>
            </a:extLst>
          </p:cNvPr>
          <p:cNvSpPr txBox="1"/>
          <p:nvPr/>
        </p:nvSpPr>
        <p:spPr>
          <a:xfrm>
            <a:off x="7154703" y="4389691"/>
            <a:ext cx="262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Staircase artifacts</a:t>
            </a:r>
            <a:endParaRPr lang="zh-CN" altLang="en-US" sz="2400" b="1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404E0ECA-C4C0-47EA-9C24-940DD4D3D484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6159500" y="3726625"/>
            <a:ext cx="12915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8B12C1E-C370-4CF3-8E29-0BE853894461}"/>
              </a:ext>
            </a:extLst>
          </p:cNvPr>
          <p:cNvSpPr txBox="1"/>
          <p:nvPr/>
        </p:nvSpPr>
        <p:spPr>
          <a:xfrm>
            <a:off x="8065378" y="1610482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1st-order variation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547C0628-4271-43EC-9AA8-A303EA3D7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3200" y="2694636"/>
            <a:ext cx="9245600" cy="2939104"/>
          </a:xfr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44B31B-225A-44F8-A181-3A7DF8B09F48}"/>
              </a:ext>
            </a:extLst>
          </p:cNvPr>
          <p:cNvSpPr txBox="1"/>
          <p:nvPr/>
        </p:nvSpPr>
        <p:spPr>
          <a:xfrm>
            <a:off x="2510361" y="5902780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Noisy</a:t>
            </a:r>
            <a:endParaRPr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7C723FA-A377-47F3-B9DD-8B6E3BFA2A03}"/>
              </a:ext>
            </a:extLst>
          </p:cNvPr>
          <p:cNvSpPr txBox="1"/>
          <p:nvPr/>
        </p:nvSpPr>
        <p:spPr>
          <a:xfrm>
            <a:off x="5707562" y="5902780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TV</a:t>
            </a:r>
            <a:endParaRPr lang="zh-CN" altLang="en-US" sz="24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C7F8487-85F3-4115-8D0A-A8F0CAEB884C}"/>
              </a:ext>
            </a:extLst>
          </p:cNvPr>
          <p:cNvSpPr txBox="1"/>
          <p:nvPr/>
        </p:nvSpPr>
        <p:spPr>
          <a:xfrm>
            <a:off x="8878217" y="590278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TGV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FF125FEF-A2AD-4E22-998C-0E793DD17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69547"/>
              </p:ext>
            </p:extLst>
          </p:nvPr>
        </p:nvGraphicFramePr>
        <p:xfrm>
          <a:off x="744037" y="1528101"/>
          <a:ext cx="72755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291960" progId="Equation.DSMT4">
                  <p:embed/>
                </p:oleObj>
              </mc:Choice>
              <mc:Fallback>
                <p:oleObj name="Equation" r:id="rId4" imgW="2273040" imgH="29196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FF125FEF-A2AD-4E22-998C-0E793DD17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037" y="1528101"/>
                        <a:ext cx="7275512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851E05A2-195C-4E3E-A309-ECA89C2E2624}"/>
              </a:ext>
            </a:extLst>
          </p:cNvPr>
          <p:cNvSpPr/>
          <p:nvPr/>
        </p:nvSpPr>
        <p:spPr>
          <a:xfrm>
            <a:off x="8921599" y="3557556"/>
            <a:ext cx="451938" cy="3381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FF00"/>
              </a:highlight>
            </a:endParaRPr>
          </a:p>
        </p:txBody>
      </p:sp>
      <p:pic>
        <p:nvPicPr>
          <p:cNvPr id="10" name="内容占位符 10">
            <a:extLst>
              <a:ext uri="{FF2B5EF4-FFF2-40B4-BE49-F238E27FC236}">
                <a16:creationId xmlns:a16="http://schemas.microsoft.com/office/drawing/2014/main" id="{A6795461-1630-4028-A59E-DB7F3B6D5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20" t="28195" r="14492" b="60300"/>
          <a:stretch/>
        </p:blipFill>
        <p:spPr>
          <a:xfrm>
            <a:off x="10318283" y="3138829"/>
            <a:ext cx="1571232" cy="1175592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9AD554E-D64D-428C-96B2-DE45FB39E27D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9373537" y="3726625"/>
            <a:ext cx="94474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4BF30222-8B49-4FDD-A4AF-B53AE3529120}"/>
              </a:ext>
            </a:extLst>
          </p:cNvPr>
          <p:cNvSpPr txBox="1"/>
          <p:nvPr/>
        </p:nvSpPr>
        <p:spPr>
          <a:xfrm>
            <a:off x="10176401" y="4352524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No Artifacts</a:t>
            </a:r>
            <a:endParaRPr lang="zh-CN" altLang="en-US" sz="2400" b="1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52D0F52D-C6C3-4326-BC9B-71EF3C4940AD}"/>
              </a:ext>
            </a:extLst>
          </p:cNvPr>
          <p:cNvSpPr txBox="1">
            <a:spLocks/>
          </p:cNvSpPr>
          <p:nvPr/>
        </p:nvSpPr>
        <p:spPr>
          <a:xfrm>
            <a:off x="580016" y="250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Generalized Variation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76BDB70-CD0E-4862-AAAE-81FD945A3930}"/>
              </a:ext>
            </a:extLst>
          </p:cNvPr>
          <p:cNvSpPr txBox="1"/>
          <p:nvPr/>
        </p:nvSpPr>
        <p:spPr>
          <a:xfrm>
            <a:off x="8122345" y="1598739"/>
            <a:ext cx="410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regularizer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39BDA74D-E9D6-4075-909C-8DD4F749D0B2}"/>
              </a:ext>
            </a:extLst>
          </p:cNvPr>
          <p:cNvSpPr txBox="1">
            <a:spLocks/>
          </p:cNvSpPr>
          <p:nvPr/>
        </p:nvSpPr>
        <p:spPr>
          <a:xfrm>
            <a:off x="580016" y="250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Generalized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972939B-A5B2-4BE3-AD15-72CAC98B19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23172" cy="49090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an image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972939B-A5B2-4BE3-AD15-72CAC98B1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23172" cy="4909004"/>
              </a:xfrm>
              <a:blipFill>
                <a:blip r:embed="rId3"/>
                <a:stretch>
                  <a:fillRect l="-1086" t="-2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E3FFA944-906D-43AE-839E-77318852C8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63202"/>
              </p:ext>
            </p:extLst>
          </p:nvPr>
        </p:nvGraphicFramePr>
        <p:xfrm>
          <a:off x="2459038" y="2384425"/>
          <a:ext cx="72723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291960" progId="Equation.DSMT4">
                  <p:embed/>
                </p:oleObj>
              </mc:Choice>
              <mc:Fallback>
                <p:oleObj name="Equation" r:id="rId4" imgW="2273040" imgH="29196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E3FFA944-906D-43AE-839E-77318852C8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9038" y="2384425"/>
                        <a:ext cx="7272337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59FFEE4-B444-4DBE-815B-3A1BACA22986}"/>
                  </a:ext>
                </a:extLst>
              </p:cNvPr>
              <p:cNvSpPr txBox="1"/>
              <p:nvPr/>
            </p:nvSpPr>
            <p:spPr>
              <a:xfrm>
                <a:off x="838199" y="3211657"/>
                <a:ext cx="8592457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𝝃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4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distributional symmetrized derivative ;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59FFEE4-B444-4DBE-815B-3A1BACA22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211657"/>
                <a:ext cx="8592457" cy="613886"/>
              </a:xfrm>
              <a:prstGeom prst="rect">
                <a:avLst/>
              </a:prstGeom>
              <a:blipFill>
                <a:blip r:embed="rId6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圆角 6">
            <a:extLst>
              <a:ext uri="{FF2B5EF4-FFF2-40B4-BE49-F238E27FC236}">
                <a16:creationId xmlns:a16="http://schemas.microsoft.com/office/drawing/2014/main" id="{6B5DFC95-808E-4729-959E-9D33991DB0F2}"/>
              </a:ext>
            </a:extLst>
          </p:cNvPr>
          <p:cNvSpPr/>
          <p:nvPr/>
        </p:nvSpPr>
        <p:spPr>
          <a:xfrm>
            <a:off x="5283200" y="2384242"/>
            <a:ext cx="2061029" cy="827415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3129DE-1A38-40C0-8F52-9500CCDE6699}"/>
              </a:ext>
            </a:extLst>
          </p:cNvPr>
          <p:cNvSpPr txBox="1"/>
          <p:nvPr/>
        </p:nvSpPr>
        <p:spPr>
          <a:xfrm>
            <a:off x="4696072" y="1561013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1st-order term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DAE2C3F-9C14-4741-A8AA-9D201498B154}"/>
              </a:ext>
            </a:extLst>
          </p:cNvPr>
          <p:cNvSpPr/>
          <p:nvPr/>
        </p:nvSpPr>
        <p:spPr>
          <a:xfrm>
            <a:off x="7567589" y="2384242"/>
            <a:ext cx="1785961" cy="827415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DF651D-4249-4EE6-8B72-F1C2CB366673}"/>
              </a:ext>
            </a:extLst>
          </p:cNvPr>
          <p:cNvSpPr txBox="1"/>
          <p:nvPr/>
        </p:nvSpPr>
        <p:spPr>
          <a:xfrm>
            <a:off x="7508941" y="1561013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2nd-order term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B43CD1E-1B29-4090-8CEF-6B289FA92B37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069844"/>
            <a:ext cx="228600" cy="31439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7304FB1-5374-4965-B62F-FB2549699F3A}"/>
              </a:ext>
            </a:extLst>
          </p:cNvPr>
          <p:cNvCxnSpPr>
            <a:cxnSpLocks/>
          </p:cNvCxnSpPr>
          <p:nvPr/>
        </p:nvCxnSpPr>
        <p:spPr>
          <a:xfrm flipV="1">
            <a:off x="8477954" y="2069844"/>
            <a:ext cx="298241" cy="31439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6B38DE7D-18C1-47F0-B383-B01F7E12C0F2}"/>
              </a:ext>
            </a:extLst>
          </p:cNvPr>
          <p:cNvSpPr txBox="1"/>
          <p:nvPr/>
        </p:nvSpPr>
        <p:spPr>
          <a:xfrm>
            <a:off x="838199" y="4074778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 interpretation: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BEB7A40-FF2F-41D1-A1A2-484E3351BBE0}"/>
                  </a:ext>
                </a:extLst>
              </p:cNvPr>
              <p:cNvSpPr txBox="1"/>
              <p:nvPr/>
            </p:nvSpPr>
            <p:spPr>
              <a:xfrm>
                <a:off x="1248229" y="4712213"/>
                <a:ext cx="9847387" cy="168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 regions:       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→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TGV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nary>
                      <m:nary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∇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Smooth regions: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TGV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BEB7A40-FF2F-41D1-A1A2-484E3351B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29" y="4712213"/>
                <a:ext cx="9847387" cy="1683987"/>
              </a:xfrm>
              <a:prstGeom prst="rect">
                <a:avLst/>
              </a:prstGeom>
              <a:blipFill>
                <a:blip r:embed="rId7"/>
                <a:stretch>
                  <a:fillRect l="-991" t="-22101" b="-61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7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21470</TotalTime>
  <Words>2530</Words>
  <Application>Microsoft Office PowerPoint</Application>
  <PresentationFormat>宽屏</PresentationFormat>
  <Paragraphs>423</Paragraphs>
  <Slides>29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AdvP1491</vt:lpstr>
      <vt:lpstr>Cascadia Code Light</vt:lpstr>
      <vt:lpstr>CMMI10</vt:lpstr>
      <vt:lpstr>CMMI7</vt:lpstr>
      <vt:lpstr>CMR10</vt:lpstr>
      <vt:lpstr>CMSY10</vt:lpstr>
      <vt:lpstr>DejaVu Sans Mono</vt:lpstr>
      <vt:lpstr>NimbusSanL-Regu</vt:lpstr>
      <vt:lpstr>URWPalladioL-Roma</vt:lpstr>
      <vt:lpstr>等线</vt:lpstr>
      <vt:lpstr>等线 Light</vt:lpstr>
      <vt:lpstr>Arial</vt:lpstr>
      <vt:lpstr>Cambria Math</vt:lpstr>
      <vt:lpstr>Corbel</vt:lpstr>
      <vt:lpstr>Times New Roman</vt:lpstr>
      <vt:lpstr>Wingdings</vt:lpstr>
      <vt:lpstr>Office 主题​​</vt:lpstr>
      <vt:lpstr>Equation</vt:lpstr>
      <vt:lpstr>Mesh Total Generalized Variation  for Denoising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Total Variation</vt:lpstr>
      <vt:lpstr>PowerPoint 演示文稿</vt:lpstr>
      <vt:lpstr>PowerPoint 演示文稿</vt:lpstr>
      <vt:lpstr>PowerPoint 演示文稿</vt:lpstr>
      <vt:lpstr>Discretization</vt:lpstr>
      <vt:lpstr>Function Spaces</vt:lpstr>
      <vt:lpstr>Discretization</vt:lpstr>
      <vt:lpstr>PowerPoint 演示文稿</vt:lpstr>
      <vt:lpstr>First-order difference operator</vt:lpstr>
      <vt:lpstr>1-form operator</vt:lpstr>
      <vt:lpstr>2-form operator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Experiments - Comparisons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MeshTGV</dc:title>
  <dc:creator>liu zheng; Li Yanlei</dc:creator>
  <cp:lastModifiedBy>liu zheng</cp:lastModifiedBy>
  <cp:revision>295</cp:revision>
  <dcterms:created xsi:type="dcterms:W3CDTF">2017-05-12T13:45:37Z</dcterms:created>
  <dcterms:modified xsi:type="dcterms:W3CDTF">2021-10-05T05:55:28Z</dcterms:modified>
</cp:coreProperties>
</file>